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118"/>
  </p:notesMasterIdLst>
  <p:sldIdLst>
    <p:sldId id="270" r:id="rId2"/>
    <p:sldId id="5541" r:id="rId3"/>
    <p:sldId id="5652" r:id="rId4"/>
    <p:sldId id="5542" r:id="rId5"/>
    <p:sldId id="5543" r:id="rId6"/>
    <p:sldId id="5544" r:id="rId7"/>
    <p:sldId id="5545" r:id="rId8"/>
    <p:sldId id="5546" r:id="rId9"/>
    <p:sldId id="5547" r:id="rId10"/>
    <p:sldId id="5664" r:id="rId11"/>
    <p:sldId id="5665" r:id="rId12"/>
    <p:sldId id="5666" r:id="rId13"/>
    <p:sldId id="5667" r:id="rId14"/>
    <p:sldId id="5548" r:id="rId15"/>
    <p:sldId id="5549" r:id="rId16"/>
    <p:sldId id="5624" r:id="rId17"/>
    <p:sldId id="5625" r:id="rId18"/>
    <p:sldId id="5626" r:id="rId19"/>
    <p:sldId id="5627" r:id="rId20"/>
    <p:sldId id="5663" r:id="rId21"/>
    <p:sldId id="5550" r:id="rId22"/>
    <p:sldId id="5551" r:id="rId23"/>
    <p:sldId id="5552" r:id="rId24"/>
    <p:sldId id="5553" r:id="rId25"/>
    <p:sldId id="5554" r:id="rId26"/>
    <p:sldId id="5555" r:id="rId27"/>
    <p:sldId id="5556" r:id="rId28"/>
    <p:sldId id="5557" r:id="rId29"/>
    <p:sldId id="5558" r:id="rId30"/>
    <p:sldId id="5559" r:id="rId31"/>
    <p:sldId id="5560" r:id="rId32"/>
    <p:sldId id="5561" r:id="rId33"/>
    <p:sldId id="5562" r:id="rId34"/>
    <p:sldId id="5563" r:id="rId35"/>
    <p:sldId id="5564" r:id="rId36"/>
    <p:sldId id="5565" r:id="rId37"/>
    <p:sldId id="5566" r:id="rId38"/>
    <p:sldId id="5567" r:id="rId39"/>
    <p:sldId id="5568" r:id="rId40"/>
    <p:sldId id="5569" r:id="rId41"/>
    <p:sldId id="5570" r:id="rId42"/>
    <p:sldId id="5571" r:id="rId43"/>
    <p:sldId id="5572" r:id="rId44"/>
    <p:sldId id="5573" r:id="rId45"/>
    <p:sldId id="5574" r:id="rId46"/>
    <p:sldId id="5575" r:id="rId47"/>
    <p:sldId id="5576" r:id="rId48"/>
    <p:sldId id="5577" r:id="rId49"/>
    <p:sldId id="5578" r:id="rId50"/>
    <p:sldId id="5623" r:id="rId51"/>
    <p:sldId id="5580" r:id="rId52"/>
    <p:sldId id="5620" r:id="rId53"/>
    <p:sldId id="5621" r:id="rId54"/>
    <p:sldId id="5670" r:id="rId55"/>
    <p:sldId id="5582" r:id="rId56"/>
    <p:sldId id="5583" r:id="rId57"/>
    <p:sldId id="5584" r:id="rId58"/>
    <p:sldId id="5585" r:id="rId59"/>
    <p:sldId id="5586" r:id="rId60"/>
    <p:sldId id="5587" r:id="rId61"/>
    <p:sldId id="5588" r:id="rId62"/>
    <p:sldId id="5589" r:id="rId63"/>
    <p:sldId id="5590" r:id="rId64"/>
    <p:sldId id="5591" r:id="rId65"/>
    <p:sldId id="5592" r:id="rId66"/>
    <p:sldId id="5593" r:id="rId67"/>
    <p:sldId id="5594" r:id="rId68"/>
    <p:sldId id="5595" r:id="rId69"/>
    <p:sldId id="5596" r:id="rId70"/>
    <p:sldId id="5597" r:id="rId71"/>
    <p:sldId id="5598" r:id="rId72"/>
    <p:sldId id="5599" r:id="rId73"/>
    <p:sldId id="5600" r:id="rId74"/>
    <p:sldId id="5601" r:id="rId75"/>
    <p:sldId id="5602" r:id="rId76"/>
    <p:sldId id="5603" r:id="rId77"/>
    <p:sldId id="5604" r:id="rId78"/>
    <p:sldId id="5605" r:id="rId79"/>
    <p:sldId id="5606" r:id="rId80"/>
    <p:sldId id="5607" r:id="rId81"/>
    <p:sldId id="5608" r:id="rId82"/>
    <p:sldId id="5609" r:id="rId83"/>
    <p:sldId id="5610" r:id="rId84"/>
    <p:sldId id="5611" r:id="rId85"/>
    <p:sldId id="5612" r:id="rId86"/>
    <p:sldId id="5613" r:id="rId87"/>
    <p:sldId id="5614" r:id="rId88"/>
    <p:sldId id="5615" r:id="rId89"/>
    <p:sldId id="5616" r:id="rId90"/>
    <p:sldId id="5617" r:id="rId91"/>
    <p:sldId id="5618" r:id="rId92"/>
    <p:sldId id="5662" r:id="rId93"/>
    <p:sldId id="5668" r:id="rId94"/>
    <p:sldId id="5669" r:id="rId95"/>
    <p:sldId id="5653" r:id="rId96"/>
    <p:sldId id="5654" r:id="rId97"/>
    <p:sldId id="5655" r:id="rId98"/>
    <p:sldId id="5661" r:id="rId99"/>
    <p:sldId id="5656" r:id="rId100"/>
    <p:sldId id="5657" r:id="rId101"/>
    <p:sldId id="5658" r:id="rId102"/>
    <p:sldId id="5659" r:id="rId103"/>
    <p:sldId id="5660" r:id="rId104"/>
    <p:sldId id="5671" r:id="rId105"/>
    <p:sldId id="5672" r:id="rId106"/>
    <p:sldId id="5673" r:id="rId107"/>
    <p:sldId id="5674" r:id="rId108"/>
    <p:sldId id="5675" r:id="rId109"/>
    <p:sldId id="5676" r:id="rId110"/>
    <p:sldId id="5677" r:id="rId111"/>
    <p:sldId id="5678" r:id="rId112"/>
    <p:sldId id="5679" r:id="rId113"/>
    <p:sldId id="5680" r:id="rId114"/>
    <p:sldId id="5681" r:id="rId115"/>
    <p:sldId id="5682" r:id="rId116"/>
    <p:sldId id="5683" r:id="rId11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86" autoAdjust="0"/>
    <p:restoredTop sz="96170"/>
  </p:normalViewPr>
  <p:slideViewPr>
    <p:cSldViewPr snapToGrid="0">
      <p:cViewPr varScale="1">
        <p:scale>
          <a:sx n="82" d="100"/>
          <a:sy n="82" d="100"/>
        </p:scale>
        <p:origin x="566" y="72"/>
      </p:cViewPr>
      <p:guideLst>
        <p:guide orient="horz" pos="2160"/>
        <p:guide pos="3840"/>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78CE25-F01E-2C4A-A461-D10F68DDE123}" type="datetimeFigureOut">
              <a:rPr lang="pl-PL" smtClean="0"/>
              <a:pPr/>
              <a:t>12.02.2026</a:t>
            </a:fld>
            <a:endParaRPr lang="pl-PL" dirty="0"/>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F69EB-595F-C54C-BE5F-288E1D51FDC1}" type="slidenum">
              <a:rPr lang="pl-PL" smtClean="0"/>
              <a:pPr/>
              <a:t>‹#›</a:t>
            </a:fld>
            <a:endParaRPr lang="pl-PL" dirty="0"/>
          </a:p>
        </p:txBody>
      </p:sp>
    </p:spTree>
    <p:extLst>
      <p:ext uri="{BB962C8B-B14F-4D97-AF65-F5344CB8AC3E}">
        <p14:creationId xmlns:p14="http://schemas.microsoft.com/office/powerpoint/2010/main" val="1860854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617453-F3C7-D5AF-EB80-506A07A7DD6F}"/>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C77DE8ED-EFA7-ADF3-7FB6-134DF5F2A3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F0856134-8955-EF82-F430-E9E2E5447556}"/>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DC4469E3-6145-6EC3-E624-435D6848C218}"/>
              </a:ext>
            </a:extLst>
          </p:cNvPr>
          <p:cNvSpPr>
            <a:spLocks noGrp="1"/>
          </p:cNvSpPr>
          <p:nvPr>
            <p:ph type="ftr" sz="quarter" idx="11"/>
          </p:nvPr>
        </p:nvSpPr>
        <p:spPr/>
        <p:txBody>
          <a:bodyPr/>
          <a:lstStyle/>
          <a:p>
            <a:endParaRPr lang="pl-PL" dirty="0"/>
          </a:p>
        </p:txBody>
      </p:sp>
      <p:sp>
        <p:nvSpPr>
          <p:cNvPr id="6" name="Symbol zastępczy numeru slajdu 5">
            <a:extLst>
              <a:ext uri="{FF2B5EF4-FFF2-40B4-BE49-F238E27FC236}">
                <a16:creationId xmlns:a16="http://schemas.microsoft.com/office/drawing/2014/main" id="{0510EF7F-9235-89D8-DE1D-B0ABDBAB0859}"/>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3224206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BE74FE2-E448-907F-7831-98D9F8E0FA7C}"/>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49BAB2B1-07D4-7E14-22D1-95174146294D}"/>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A65DC157-EE54-F25B-8B70-C26C1CD1CB00}"/>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502389EE-9BB8-AF4A-C705-C6B0DDF7AC0C}"/>
              </a:ext>
            </a:extLst>
          </p:cNvPr>
          <p:cNvSpPr>
            <a:spLocks noGrp="1"/>
          </p:cNvSpPr>
          <p:nvPr>
            <p:ph type="ftr" sz="quarter" idx="11"/>
          </p:nvPr>
        </p:nvSpPr>
        <p:spPr/>
        <p:txBody>
          <a:bodyPr/>
          <a:lstStyle/>
          <a:p>
            <a:endParaRPr lang="pl-PL" dirty="0"/>
          </a:p>
        </p:txBody>
      </p:sp>
      <p:sp>
        <p:nvSpPr>
          <p:cNvPr id="6" name="Symbol zastępczy numeru slajdu 5">
            <a:extLst>
              <a:ext uri="{FF2B5EF4-FFF2-40B4-BE49-F238E27FC236}">
                <a16:creationId xmlns:a16="http://schemas.microsoft.com/office/drawing/2014/main" id="{84E88EFD-4420-4093-D450-4181669D72F9}"/>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903720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974A0C6D-0CF6-90D1-17E0-8753418830A8}"/>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4D22676C-4802-9445-AB5B-B3952F4F7F5B}"/>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48FF6EA-7F6E-9BA8-98BB-CEE7B6B3F51D}"/>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4D9745E6-28E6-C8C0-26DE-AFE530B3DF33}"/>
              </a:ext>
            </a:extLst>
          </p:cNvPr>
          <p:cNvSpPr>
            <a:spLocks noGrp="1"/>
          </p:cNvSpPr>
          <p:nvPr>
            <p:ph type="ftr" sz="quarter" idx="11"/>
          </p:nvPr>
        </p:nvSpPr>
        <p:spPr/>
        <p:txBody>
          <a:bodyPr/>
          <a:lstStyle/>
          <a:p>
            <a:endParaRPr lang="pl-PL" dirty="0"/>
          </a:p>
        </p:txBody>
      </p:sp>
      <p:sp>
        <p:nvSpPr>
          <p:cNvPr id="6" name="Symbol zastępczy numeru slajdu 5">
            <a:extLst>
              <a:ext uri="{FF2B5EF4-FFF2-40B4-BE49-F238E27FC236}">
                <a16:creationId xmlns:a16="http://schemas.microsoft.com/office/drawing/2014/main" id="{49B424ED-EC87-6EB2-FC39-795322B40374}"/>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248123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81FDEE-DC1D-657E-70A4-AAF10C87F45A}"/>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D725D892-46FE-E9D4-68FD-4C077BD3BC5F}"/>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7A15102-CD7F-F966-3208-1E59DED082D2}"/>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1726AE76-AFD8-F9DD-8EFE-0404102EF247}"/>
              </a:ext>
            </a:extLst>
          </p:cNvPr>
          <p:cNvSpPr>
            <a:spLocks noGrp="1"/>
          </p:cNvSpPr>
          <p:nvPr>
            <p:ph type="ftr" sz="quarter" idx="11"/>
          </p:nvPr>
        </p:nvSpPr>
        <p:spPr/>
        <p:txBody>
          <a:bodyPr/>
          <a:lstStyle/>
          <a:p>
            <a:endParaRPr lang="pl-PL" dirty="0"/>
          </a:p>
        </p:txBody>
      </p:sp>
      <p:sp>
        <p:nvSpPr>
          <p:cNvPr id="6" name="Symbol zastępczy numeru slajdu 5">
            <a:extLst>
              <a:ext uri="{FF2B5EF4-FFF2-40B4-BE49-F238E27FC236}">
                <a16:creationId xmlns:a16="http://schemas.microsoft.com/office/drawing/2014/main" id="{C49F0AA4-45D0-072B-F69D-1FD27B832356}"/>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2193700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6ADF1F-8893-1C87-5BE6-6A094756F96A}"/>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9548612F-DD10-891A-23C0-A126929CC5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7A3269E0-E11F-BC12-385B-D0F7C2C5FECF}"/>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9D3827AA-5DE8-01BC-F08D-81DDC988040B}"/>
              </a:ext>
            </a:extLst>
          </p:cNvPr>
          <p:cNvSpPr>
            <a:spLocks noGrp="1"/>
          </p:cNvSpPr>
          <p:nvPr>
            <p:ph type="ftr" sz="quarter" idx="11"/>
          </p:nvPr>
        </p:nvSpPr>
        <p:spPr/>
        <p:txBody>
          <a:bodyPr/>
          <a:lstStyle/>
          <a:p>
            <a:endParaRPr lang="pl-PL" dirty="0"/>
          </a:p>
        </p:txBody>
      </p:sp>
      <p:sp>
        <p:nvSpPr>
          <p:cNvPr id="6" name="Symbol zastępczy numeru slajdu 5">
            <a:extLst>
              <a:ext uri="{FF2B5EF4-FFF2-40B4-BE49-F238E27FC236}">
                <a16:creationId xmlns:a16="http://schemas.microsoft.com/office/drawing/2014/main" id="{85233ED6-E00E-700D-A53D-D50A28FB9B00}"/>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4180077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1BE5B68-3B09-CB8B-B9CE-2EF1E8B94E38}"/>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98672E46-D796-7C8F-BA83-E4051F17A6C7}"/>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B9F8836F-7F0F-E3AA-4BD0-0F2023F65C43}"/>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D2373894-41C3-CF80-9437-2A67FEBC084F}"/>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6" name="Symbol zastępczy stopki 5">
            <a:extLst>
              <a:ext uri="{FF2B5EF4-FFF2-40B4-BE49-F238E27FC236}">
                <a16:creationId xmlns:a16="http://schemas.microsoft.com/office/drawing/2014/main" id="{6A0D4708-0BD9-5953-D064-0049582098AF}"/>
              </a:ext>
            </a:extLst>
          </p:cNvPr>
          <p:cNvSpPr>
            <a:spLocks noGrp="1"/>
          </p:cNvSpPr>
          <p:nvPr>
            <p:ph type="ftr" sz="quarter" idx="11"/>
          </p:nvPr>
        </p:nvSpPr>
        <p:spPr/>
        <p:txBody>
          <a:bodyPr/>
          <a:lstStyle/>
          <a:p>
            <a:endParaRPr lang="pl-PL" dirty="0"/>
          </a:p>
        </p:txBody>
      </p:sp>
      <p:sp>
        <p:nvSpPr>
          <p:cNvPr id="7" name="Symbol zastępczy numeru slajdu 6">
            <a:extLst>
              <a:ext uri="{FF2B5EF4-FFF2-40B4-BE49-F238E27FC236}">
                <a16:creationId xmlns:a16="http://schemas.microsoft.com/office/drawing/2014/main" id="{697701DC-6DC5-558D-0CC1-FDE3E7D43CE0}"/>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2236494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CC1A220-5AB7-DB7E-3856-326C7C1C192B}"/>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8BA8BE8B-E6E5-5A39-6FA8-FFFB69C7B8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21FE45F3-5B24-448F-C750-3CBDD0F41B76}"/>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A1C017D2-8A4C-9550-537C-7E73D9BB8D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62A2B2F6-26EF-76AA-C2B4-053B69C1932D}"/>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F455E98-6329-C586-696B-DD12C6992693}"/>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8" name="Symbol zastępczy stopki 7">
            <a:extLst>
              <a:ext uri="{FF2B5EF4-FFF2-40B4-BE49-F238E27FC236}">
                <a16:creationId xmlns:a16="http://schemas.microsoft.com/office/drawing/2014/main" id="{5487D1AA-F214-CC3E-E10B-8CFBBC3A6912}"/>
              </a:ext>
            </a:extLst>
          </p:cNvPr>
          <p:cNvSpPr>
            <a:spLocks noGrp="1"/>
          </p:cNvSpPr>
          <p:nvPr>
            <p:ph type="ftr" sz="quarter" idx="11"/>
          </p:nvPr>
        </p:nvSpPr>
        <p:spPr/>
        <p:txBody>
          <a:bodyPr/>
          <a:lstStyle/>
          <a:p>
            <a:endParaRPr lang="pl-PL" dirty="0"/>
          </a:p>
        </p:txBody>
      </p:sp>
      <p:sp>
        <p:nvSpPr>
          <p:cNvPr id="9" name="Symbol zastępczy numeru slajdu 8">
            <a:extLst>
              <a:ext uri="{FF2B5EF4-FFF2-40B4-BE49-F238E27FC236}">
                <a16:creationId xmlns:a16="http://schemas.microsoft.com/office/drawing/2014/main" id="{E5AD19FD-C6BB-79AF-6225-1D9DD748218D}"/>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75443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0E5CAB3-79B9-BEE1-13D4-7F1F92C56084}"/>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5A1EB95A-1FCB-6900-9574-5CDF0BC8DC8E}"/>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4" name="Symbol zastępczy stopki 3">
            <a:extLst>
              <a:ext uri="{FF2B5EF4-FFF2-40B4-BE49-F238E27FC236}">
                <a16:creationId xmlns:a16="http://schemas.microsoft.com/office/drawing/2014/main" id="{3324D6DB-B452-9D8E-4803-67988677500D}"/>
              </a:ext>
            </a:extLst>
          </p:cNvPr>
          <p:cNvSpPr>
            <a:spLocks noGrp="1"/>
          </p:cNvSpPr>
          <p:nvPr>
            <p:ph type="ftr" sz="quarter" idx="11"/>
          </p:nvPr>
        </p:nvSpPr>
        <p:spPr/>
        <p:txBody>
          <a:bodyPr/>
          <a:lstStyle/>
          <a:p>
            <a:endParaRPr lang="pl-PL" dirty="0"/>
          </a:p>
        </p:txBody>
      </p:sp>
      <p:sp>
        <p:nvSpPr>
          <p:cNvPr id="5" name="Symbol zastępczy numeru slajdu 4">
            <a:extLst>
              <a:ext uri="{FF2B5EF4-FFF2-40B4-BE49-F238E27FC236}">
                <a16:creationId xmlns:a16="http://schemas.microsoft.com/office/drawing/2014/main" id="{0D477AC9-43E1-CD4A-4A26-8188758A380E}"/>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3037895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AC9B8064-D192-D03A-BAD6-A2DFFCD5A6FC}"/>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3" name="Symbol zastępczy stopki 2">
            <a:extLst>
              <a:ext uri="{FF2B5EF4-FFF2-40B4-BE49-F238E27FC236}">
                <a16:creationId xmlns:a16="http://schemas.microsoft.com/office/drawing/2014/main" id="{503127EF-4D77-C16D-7A80-D91CC1485DFF}"/>
              </a:ext>
            </a:extLst>
          </p:cNvPr>
          <p:cNvSpPr>
            <a:spLocks noGrp="1"/>
          </p:cNvSpPr>
          <p:nvPr>
            <p:ph type="ftr" sz="quarter" idx="11"/>
          </p:nvPr>
        </p:nvSpPr>
        <p:spPr/>
        <p:txBody>
          <a:bodyPr/>
          <a:lstStyle/>
          <a:p>
            <a:endParaRPr lang="pl-PL" dirty="0"/>
          </a:p>
        </p:txBody>
      </p:sp>
      <p:sp>
        <p:nvSpPr>
          <p:cNvPr id="4" name="Symbol zastępczy numeru slajdu 3">
            <a:extLst>
              <a:ext uri="{FF2B5EF4-FFF2-40B4-BE49-F238E27FC236}">
                <a16:creationId xmlns:a16="http://schemas.microsoft.com/office/drawing/2014/main" id="{098605D3-7A31-D37D-D80E-777CA9C59CDC}"/>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477120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2E6C8EB-438B-3A70-1042-EB497CD19E62}"/>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5F10983E-2327-1504-7990-45E3040F25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3CE68F3C-3243-5C59-F581-550F6F1342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9477775-1395-B98F-3E53-1F823247EEE3}"/>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6" name="Symbol zastępczy stopki 5">
            <a:extLst>
              <a:ext uri="{FF2B5EF4-FFF2-40B4-BE49-F238E27FC236}">
                <a16:creationId xmlns:a16="http://schemas.microsoft.com/office/drawing/2014/main" id="{02EF8548-899B-152C-7BEA-B7D66591070B}"/>
              </a:ext>
            </a:extLst>
          </p:cNvPr>
          <p:cNvSpPr>
            <a:spLocks noGrp="1"/>
          </p:cNvSpPr>
          <p:nvPr>
            <p:ph type="ftr" sz="quarter" idx="11"/>
          </p:nvPr>
        </p:nvSpPr>
        <p:spPr/>
        <p:txBody>
          <a:bodyPr/>
          <a:lstStyle/>
          <a:p>
            <a:endParaRPr lang="pl-PL" dirty="0"/>
          </a:p>
        </p:txBody>
      </p:sp>
      <p:sp>
        <p:nvSpPr>
          <p:cNvPr id="7" name="Symbol zastępczy numeru slajdu 6">
            <a:extLst>
              <a:ext uri="{FF2B5EF4-FFF2-40B4-BE49-F238E27FC236}">
                <a16:creationId xmlns:a16="http://schemas.microsoft.com/office/drawing/2014/main" id="{86E6398A-4A32-C629-4B08-AB169B317296}"/>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1928772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588F721-7DCD-F587-F378-641C443D444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9A219B9F-981F-80BD-3E47-7A18F7F2E7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dirty="0"/>
          </a:p>
        </p:txBody>
      </p:sp>
      <p:sp>
        <p:nvSpPr>
          <p:cNvPr id="4" name="Symbol zastępczy tekstu 3">
            <a:extLst>
              <a:ext uri="{FF2B5EF4-FFF2-40B4-BE49-F238E27FC236}">
                <a16:creationId xmlns:a16="http://schemas.microsoft.com/office/drawing/2014/main" id="{C1D8B42A-50CE-4FA5-3991-3D952E18A1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49180895-15DC-E4F5-64E4-AB81CBE5376F}"/>
              </a:ext>
            </a:extLst>
          </p:cNvPr>
          <p:cNvSpPr>
            <a:spLocks noGrp="1"/>
          </p:cNvSpPr>
          <p:nvPr>
            <p:ph type="dt" sz="half" idx="10"/>
          </p:nvPr>
        </p:nvSpPr>
        <p:spPr/>
        <p:txBody>
          <a:bodyPr/>
          <a:lstStyle/>
          <a:p>
            <a:fld id="{D1E5A869-80C6-9F45-95E5-8C9288A83CC9}" type="datetimeFigureOut">
              <a:rPr lang="pl-PL" smtClean="0"/>
              <a:pPr/>
              <a:t>12.02.2026</a:t>
            </a:fld>
            <a:endParaRPr lang="pl-PL" dirty="0"/>
          </a:p>
        </p:txBody>
      </p:sp>
      <p:sp>
        <p:nvSpPr>
          <p:cNvPr id="6" name="Symbol zastępczy stopki 5">
            <a:extLst>
              <a:ext uri="{FF2B5EF4-FFF2-40B4-BE49-F238E27FC236}">
                <a16:creationId xmlns:a16="http://schemas.microsoft.com/office/drawing/2014/main" id="{1C76C548-A2E0-84DC-26B6-AD7A5A424C41}"/>
              </a:ext>
            </a:extLst>
          </p:cNvPr>
          <p:cNvSpPr>
            <a:spLocks noGrp="1"/>
          </p:cNvSpPr>
          <p:nvPr>
            <p:ph type="ftr" sz="quarter" idx="11"/>
          </p:nvPr>
        </p:nvSpPr>
        <p:spPr/>
        <p:txBody>
          <a:bodyPr/>
          <a:lstStyle/>
          <a:p>
            <a:endParaRPr lang="pl-PL" dirty="0"/>
          </a:p>
        </p:txBody>
      </p:sp>
      <p:sp>
        <p:nvSpPr>
          <p:cNvPr id="7" name="Symbol zastępczy numeru slajdu 6">
            <a:extLst>
              <a:ext uri="{FF2B5EF4-FFF2-40B4-BE49-F238E27FC236}">
                <a16:creationId xmlns:a16="http://schemas.microsoft.com/office/drawing/2014/main" id="{E067A77A-426A-DD24-35ED-7A1D80B2A6DE}"/>
              </a:ext>
            </a:extLst>
          </p:cNvPr>
          <p:cNvSpPr>
            <a:spLocks noGrp="1"/>
          </p:cNvSpPr>
          <p:nvPr>
            <p:ph type="sldNum" sz="quarter" idx="12"/>
          </p:nvPr>
        </p:nvSpPr>
        <p:spPr/>
        <p:txBody>
          <a:body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3105149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51CA245-57C1-CA41-9CC7-585205DBCA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E6E2484B-C765-C479-F4F7-ACD14916E0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682F3AEE-6CCC-52E1-D3D0-4B83E7075C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5A869-80C6-9F45-95E5-8C9288A83CC9}" type="datetimeFigureOut">
              <a:rPr lang="pl-PL" smtClean="0"/>
              <a:pPr/>
              <a:t>12.02.2026</a:t>
            </a:fld>
            <a:endParaRPr lang="pl-PL" dirty="0"/>
          </a:p>
        </p:txBody>
      </p:sp>
      <p:sp>
        <p:nvSpPr>
          <p:cNvPr id="5" name="Symbol zastępczy stopki 4">
            <a:extLst>
              <a:ext uri="{FF2B5EF4-FFF2-40B4-BE49-F238E27FC236}">
                <a16:creationId xmlns:a16="http://schemas.microsoft.com/office/drawing/2014/main" id="{AB8F97B2-88B9-DD9D-7535-A275F3C7FC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dirty="0"/>
          </a:p>
        </p:txBody>
      </p:sp>
      <p:sp>
        <p:nvSpPr>
          <p:cNvPr id="6" name="Symbol zastępczy numeru slajdu 5">
            <a:extLst>
              <a:ext uri="{FF2B5EF4-FFF2-40B4-BE49-F238E27FC236}">
                <a16:creationId xmlns:a16="http://schemas.microsoft.com/office/drawing/2014/main" id="{F79F2B85-F44A-1FA2-DC70-BCEAC4606B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888BCB-A57B-864F-A01B-FD07CC34AAB4}" type="slidenum">
              <a:rPr lang="pl-PL" smtClean="0"/>
              <a:pPr/>
              <a:t>‹#›</a:t>
            </a:fld>
            <a:endParaRPr lang="pl-PL" dirty="0"/>
          </a:p>
        </p:txBody>
      </p:sp>
    </p:spTree>
    <p:extLst>
      <p:ext uri="{BB962C8B-B14F-4D97-AF65-F5344CB8AC3E}">
        <p14:creationId xmlns:p14="http://schemas.microsoft.com/office/powerpoint/2010/main" val="3106640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88AB70-7615-34BB-9D81-1560A9C475BC}"/>
              </a:ext>
            </a:extLst>
          </p:cNvPr>
          <p:cNvSpPr>
            <a:spLocks noGrp="1"/>
          </p:cNvSpPr>
          <p:nvPr>
            <p:ph type="ctrTitle"/>
          </p:nvPr>
        </p:nvSpPr>
        <p:spPr>
          <a:xfrm>
            <a:off x="1523999" y="1235121"/>
            <a:ext cx="9144000" cy="5125039"/>
          </a:xfrm>
        </p:spPr>
        <p:txBody>
          <a:bodyPr anchor="ctr">
            <a:noAutofit/>
          </a:bodyPr>
          <a:lstStyle/>
          <a:p>
            <a:pPr>
              <a:lnSpc>
                <a:spcPct val="100000"/>
              </a:lnSpc>
              <a:spcBef>
                <a:spcPts val="0"/>
              </a:spcBef>
            </a:pPr>
            <a:r>
              <a:rPr lang="pl-PL" sz="2800" b="1" dirty="0">
                <a:solidFill>
                  <a:srgbClr val="0070C0"/>
                </a:solidFill>
              </a:rPr>
              <a:t>Obowiązkowy </a:t>
            </a:r>
            <a:r>
              <a:rPr lang="pl-PL" sz="2800" b="1" dirty="0" err="1">
                <a:solidFill>
                  <a:srgbClr val="0070C0"/>
                </a:solidFill>
              </a:rPr>
              <a:t>KSeF</a:t>
            </a:r>
            <a:r>
              <a:rPr lang="pl-PL" sz="2800" b="1" dirty="0">
                <a:solidFill>
                  <a:srgbClr val="0070C0"/>
                </a:solidFill>
              </a:rPr>
              <a:t>: jak wdrożyć go bezpiecznie i bez paraliżu fakturowania – szkolenie on-line</a:t>
            </a:r>
            <a:br>
              <a:rPr lang="pl-PL" sz="2400" dirty="0"/>
            </a:br>
            <a:br>
              <a:rPr lang="pl-PL" sz="2400" b="1" kern="100" dirty="0">
                <a:effectLst/>
                <a:latin typeface="+mn-lt"/>
                <a:ea typeface="Calibri" panose="020F0502020204030204" pitchFamily="34" charset="0"/>
                <a:cs typeface="Consolas" panose="020B0609020204030204" pitchFamily="49" charset="0"/>
              </a:rPr>
            </a:br>
            <a:r>
              <a:rPr lang="pl-PL" sz="2400" kern="100" dirty="0">
                <a:effectLst/>
                <a:latin typeface="+mn-lt"/>
                <a:ea typeface="Calibri" panose="020F0502020204030204" pitchFamily="34" charset="0"/>
                <a:cs typeface="Consolas" panose="020B0609020204030204" pitchFamily="49" charset="0"/>
              </a:rPr>
              <a:t>Szkolenie prowadzi: Justyna Zając-Wysocka</a:t>
            </a:r>
            <a:br>
              <a:rPr lang="pl-PL" sz="2400" b="1" kern="100" dirty="0">
                <a:effectLst/>
                <a:latin typeface="+mn-lt"/>
                <a:ea typeface="Calibri" panose="020F0502020204030204" pitchFamily="34" charset="0"/>
                <a:cs typeface="Consolas" panose="020B0609020204030204" pitchFamily="49" charset="0"/>
              </a:rPr>
            </a:br>
            <a:br>
              <a:rPr lang="pl-PL" sz="2400" b="1" kern="100" dirty="0">
                <a:effectLst/>
                <a:latin typeface="+mn-lt"/>
                <a:ea typeface="Calibri" panose="020F0502020204030204" pitchFamily="34" charset="0"/>
                <a:cs typeface="Consolas" panose="020B0609020204030204" pitchFamily="49" charset="0"/>
              </a:rPr>
            </a:br>
            <a:br>
              <a:rPr lang="pl-PL" sz="2400" b="1" kern="100" dirty="0">
                <a:effectLst/>
                <a:latin typeface="+mn-lt"/>
                <a:ea typeface="Calibri" panose="020F0502020204030204" pitchFamily="34" charset="0"/>
                <a:cs typeface="Consolas" panose="020B0609020204030204" pitchFamily="49" charset="0"/>
              </a:rPr>
            </a:br>
            <a:br>
              <a:rPr lang="pl-PL" sz="2400" b="1" kern="100" dirty="0">
                <a:effectLst/>
                <a:latin typeface="+mn-lt"/>
                <a:ea typeface="Calibri" panose="020F0502020204030204" pitchFamily="34" charset="0"/>
                <a:cs typeface="Consolas" panose="020B0609020204030204" pitchFamily="49" charset="0"/>
              </a:rPr>
            </a:br>
            <a:br>
              <a:rPr lang="pl-PL" sz="2400" b="1" kern="100" dirty="0">
                <a:effectLst/>
                <a:latin typeface="+mn-lt"/>
                <a:ea typeface="Calibri" panose="020F0502020204030204" pitchFamily="34" charset="0"/>
                <a:cs typeface="Consolas" panose="020B0609020204030204" pitchFamily="49" charset="0"/>
              </a:rPr>
            </a:br>
            <a:br>
              <a:rPr lang="pl-PL" sz="4000" b="1" kern="100" dirty="0">
                <a:effectLst/>
                <a:latin typeface="+mn-lt"/>
                <a:ea typeface="Calibri" panose="020F0502020204030204" pitchFamily="34" charset="0"/>
                <a:cs typeface="Consolas" panose="020B0609020204030204" pitchFamily="49" charset="0"/>
              </a:rPr>
            </a:br>
            <a:br>
              <a:rPr lang="pl-PL" sz="4000" b="1" kern="100" dirty="0">
                <a:effectLst/>
                <a:latin typeface="+mn-lt"/>
                <a:ea typeface="Calibri" panose="020F0502020204030204" pitchFamily="34" charset="0"/>
                <a:cs typeface="Consolas" panose="020B0609020204030204" pitchFamily="49" charset="0"/>
              </a:rPr>
            </a:br>
            <a:endParaRPr lang="pl-PL" sz="4000" b="1" kern="100" dirty="0">
              <a:effectLst/>
              <a:latin typeface="+mn-lt"/>
              <a:ea typeface="Calibri" panose="020F0502020204030204" pitchFamily="34" charset="0"/>
              <a:cs typeface="Consolas" panose="020B0609020204030204" pitchFamily="49" charset="0"/>
            </a:endParaRPr>
          </a:p>
        </p:txBody>
      </p:sp>
      <p:pic>
        <p:nvPicPr>
          <p:cNvPr id="5" name="Obraz 4">
            <a:extLst>
              <a:ext uri="{FF2B5EF4-FFF2-40B4-BE49-F238E27FC236}">
                <a16:creationId xmlns:a16="http://schemas.microsoft.com/office/drawing/2014/main" id="{48B37EA9-F5DD-E922-6683-0C7A37C90EC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descr="Obraz zawierający tekst, logo, zrzut ekranu, Marka&#10;&#10;Zawartość wygenerowana przez AI może być niepoprawna.">
            <a:extLst>
              <a:ext uri="{FF2B5EF4-FFF2-40B4-BE49-F238E27FC236}">
                <a16:creationId xmlns:a16="http://schemas.microsoft.com/office/drawing/2014/main" id="{B41CA775-7098-ABE9-80C6-6F6E1FB23952}"/>
              </a:ext>
            </a:extLst>
          </p:cNvPr>
          <p:cNvPicPr>
            <a:picLocks noChangeAspect="1"/>
          </p:cNvPicPr>
          <p:nvPr/>
        </p:nvPicPr>
        <p:blipFill>
          <a:blip r:embed="rId3"/>
          <a:stretch>
            <a:fillRect/>
          </a:stretch>
        </p:blipFill>
        <p:spPr>
          <a:xfrm>
            <a:off x="4952999" y="2990461"/>
            <a:ext cx="2286000" cy="2407920"/>
          </a:xfrm>
          <a:prstGeom prst="rect">
            <a:avLst/>
          </a:prstGeom>
        </p:spPr>
      </p:pic>
    </p:spTree>
    <p:extLst>
      <p:ext uri="{BB962C8B-B14F-4D97-AF65-F5344CB8AC3E}">
        <p14:creationId xmlns:p14="http://schemas.microsoft.com/office/powerpoint/2010/main" val="1644165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C495A-C081-3B3F-CD30-173EEA89E6C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E0242E7-B8DA-4478-B381-F427692F1C69}"/>
              </a:ext>
            </a:extLst>
          </p:cNvPr>
          <p:cNvSpPr>
            <a:spLocks noGrp="1"/>
          </p:cNvSpPr>
          <p:nvPr>
            <p:ph idx="1"/>
          </p:nvPr>
        </p:nvSpPr>
        <p:spPr>
          <a:xfrm>
            <a:off x="838200" y="1825625"/>
            <a:ext cx="10515600" cy="4351338"/>
          </a:xfrm>
        </p:spPr>
        <p:txBody>
          <a:bodyPr>
            <a:normAutofit/>
          </a:bodyPr>
          <a:lstStyle/>
          <a:p>
            <a:pPr marL="0" indent="0" algn="just">
              <a:buNone/>
            </a:pPr>
            <a:r>
              <a:rPr lang="pl-PL" sz="2400" dirty="0"/>
              <a:t>W przypadku śmierci podatnika (osoby fizycznej) nie będzie możliwe uwierzytelnienie się w KSeF narzędziami, które należały do osoby zmarłej.</a:t>
            </a:r>
          </a:p>
          <a:p>
            <a:pPr marL="0" indent="0" algn="just">
              <a:buNone/>
            </a:pPr>
            <a:endParaRPr lang="pl-PL" sz="2400" dirty="0"/>
          </a:p>
          <a:p>
            <a:pPr marL="0" indent="0" algn="just">
              <a:buNone/>
            </a:pPr>
            <a:r>
              <a:rPr lang="pl-PL" sz="2400" dirty="0"/>
              <a:t>Uprawnienia nadane przez zmarłego podatnika przed śmiercią, innym osobom fizycznym lub podmiotom z chwilą śmierci nie zostaną usunięte z systemu.</a:t>
            </a:r>
          </a:p>
        </p:txBody>
      </p:sp>
      <p:pic>
        <p:nvPicPr>
          <p:cNvPr id="5" name="Obraz 4">
            <a:extLst>
              <a:ext uri="{FF2B5EF4-FFF2-40B4-BE49-F238E27FC236}">
                <a16:creationId xmlns:a16="http://schemas.microsoft.com/office/drawing/2014/main" id="{AFB4EB7A-F714-74B5-934A-0CD07889DFF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9919076-6242-42F0-2B53-81A8A55FB1C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C53C020-A78E-38D1-4FDB-EFEEF91116B1}"/>
              </a:ext>
            </a:extLst>
          </p:cNvPr>
          <p:cNvSpPr>
            <a:spLocks noGrp="1"/>
          </p:cNvSpPr>
          <p:nvPr>
            <p:ph type="title"/>
          </p:nvPr>
        </p:nvSpPr>
        <p:spPr>
          <a:xfrm>
            <a:off x="838200" y="1016000"/>
            <a:ext cx="10515600" cy="674688"/>
          </a:xfrm>
        </p:spPr>
        <p:txBody>
          <a:bodyPr>
            <a:noAutofit/>
          </a:bodyPr>
          <a:lstStyle/>
          <a:p>
            <a:pPr algn="ctr"/>
            <a:r>
              <a:rPr lang="pl-PL" sz="2400" b="1" dirty="0">
                <a:latin typeface="+mn-lt"/>
              </a:rPr>
              <a:t>Uwierzytelnienie oraz uprawnienia w KSeF w przypadku śmierci podatnika</a:t>
            </a:r>
            <a:endParaRPr lang="en-US" sz="2400" b="1" dirty="0">
              <a:latin typeface="+mn-lt"/>
            </a:endParaRPr>
          </a:p>
        </p:txBody>
      </p:sp>
    </p:spTree>
    <p:extLst>
      <p:ext uri="{BB962C8B-B14F-4D97-AF65-F5344CB8AC3E}">
        <p14:creationId xmlns:p14="http://schemas.microsoft.com/office/powerpoint/2010/main" val="70680296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400" b="1" dirty="0"/>
              <a:t>II. Odbiór faktur</a:t>
            </a:r>
          </a:p>
          <a:p>
            <a:pPr marL="457200" indent="-457200">
              <a:buFont typeface="+mj-lt"/>
              <a:buAutoNum type="alphaLcParenR"/>
            </a:pPr>
            <a:r>
              <a:rPr lang="pl-PL" sz="2400" dirty="0"/>
              <a:t>Należy ustalić, kto będzie pobierał faktury z KSeF – wyznaczyć odpowiednią osobę.</a:t>
            </a:r>
          </a:p>
          <a:p>
            <a:pPr marL="457200" indent="-457200">
              <a:buFont typeface="+mj-lt"/>
              <a:buAutoNum type="alphaLcParenR"/>
            </a:pPr>
            <a:r>
              <a:rPr lang="pl-PL" sz="2400" dirty="0"/>
              <a:t>Należy ustalić częstotliwość pobierania faktur.</a:t>
            </a:r>
          </a:p>
          <a:p>
            <a:pPr marL="457200" indent="-457200">
              <a:buFont typeface="+mj-lt"/>
              <a:buAutoNum type="alphaLcParenR"/>
            </a:pPr>
            <a:r>
              <a:rPr lang="pl-PL" sz="2400" dirty="0"/>
              <a:t>Należy ustalić zasady postępowania z dokumentami spoza KSeF (np. faktury zagraniczne).</a:t>
            </a:r>
          </a:p>
          <a:p>
            <a:pPr marL="457200" indent="-457200">
              <a:buFont typeface="+mj-lt"/>
              <a:buAutoNum type="alphaLcParenR"/>
            </a:pPr>
            <a:r>
              <a:rPr lang="pl-PL" sz="2400" dirty="0"/>
              <a:t>W przypadku biura rachunkowego należy określić formę i sposób otrzymywania dokumentów od klientów oraz częstotliwość ich przesyłania.</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Procedura wewnętrzna wdrażania i obsługi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400" b="1" dirty="0"/>
              <a:t>III. Komunikacja z kontrahentem</a:t>
            </a:r>
          </a:p>
          <a:p>
            <a:pPr marL="457200" indent="-457200">
              <a:buFont typeface="+mj-lt"/>
              <a:buAutoNum type="alphaLcParenR"/>
            </a:pPr>
            <a:r>
              <a:rPr lang="pl-PL" sz="2400" dirty="0"/>
              <a:t>Należy ustalić sposób przekazywania faktur w transakcjach z podmiotami niemającymi obowiązku korzystania z KSeF (np. firmy zagraniczne).</a:t>
            </a:r>
          </a:p>
          <a:p>
            <a:pPr marL="457200" indent="-457200">
              <a:buFont typeface="+mj-lt"/>
              <a:buAutoNum type="alphaLcParenR"/>
            </a:pPr>
            <a:r>
              <a:rPr lang="pl-PL" sz="2400" dirty="0"/>
              <a:t>Należy określić sposób reagowania na błędne lub podejrzane faktury.</a:t>
            </a:r>
          </a:p>
          <a:p>
            <a:pPr marL="457200" indent="-457200">
              <a:buFont typeface="+mj-lt"/>
              <a:buAutoNum type="alphaLcParenR"/>
            </a:pPr>
            <a:r>
              <a:rPr lang="pl-PL" sz="2400" dirty="0"/>
              <a:t>W przypadku biura rachunkowego należy określić sposób weryfikacji poprawności i kompletności danych przesyłanych przez klientów. Należy także ustalić procedurę potwierdzania, które faktury należy zaksięgować oraz sposób informowania klienta o wykrytych błędach i dalsze kroki postępowania.</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Procedura wewnętrzna wdrażania i obsługi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400" b="1" dirty="0"/>
              <a:t>IV. Płatności</a:t>
            </a:r>
          </a:p>
          <a:p>
            <a:pPr marL="457200" indent="-457200">
              <a:buFont typeface="+mj-lt"/>
              <a:buAutoNum type="alphaLcParenR"/>
            </a:pPr>
            <a:r>
              <a:rPr lang="pl-PL" sz="2400" dirty="0"/>
              <a:t>Od 2027 będzie obowiązywał wymóg podawania identyfikatora KSeF w przelewach. Należy sprawdzić, czy systemy bankowe umożliwiają jego wskazanie w tytule przelewu.</a:t>
            </a:r>
          </a:p>
          <a:p>
            <a:pPr marL="457200" indent="-457200">
              <a:buFont typeface="+mj-lt"/>
              <a:buAutoNum type="alphaLcParenR"/>
            </a:pPr>
            <a:r>
              <a:rPr lang="pl-PL" sz="2400" dirty="0"/>
              <a:t>Należy określić sposób tworzenia identyfikatorów zbiorczych w przypadku płatności zbiorczych.</a:t>
            </a:r>
          </a:p>
          <a:p>
            <a:pPr marL="457200" indent="-457200">
              <a:buFont typeface="+mj-lt"/>
              <a:buAutoNum type="alphaLcParenR"/>
            </a:pPr>
            <a:r>
              <a:rPr lang="pl-PL" sz="2400" dirty="0"/>
              <a:t>Należy zapewnić weryfikację poprawności numerów KSeF w systemach bankowych i ERP.</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Procedura wewnętrzna wdrażania i obsługi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400" b="1" dirty="0"/>
              <a:t>V. Monitorowanie zmian</a:t>
            </a:r>
          </a:p>
          <a:p>
            <a:pPr marL="457200" indent="-457200">
              <a:buFont typeface="+mj-lt"/>
              <a:buAutoNum type="alphaLcParenR"/>
            </a:pPr>
            <a:r>
              <a:rPr lang="pl-PL" sz="2400" dirty="0"/>
              <a:t>Należy stale monitorować informacje udostępniane przez Ministerstwo Finansów i KAS w celu aktualizacji procedur i sposobów postępowania.</a:t>
            </a:r>
          </a:p>
          <a:p>
            <a:pPr marL="457200" indent="-457200">
              <a:buFont typeface="+mj-lt"/>
              <a:buAutoNum type="alphaLcParenR"/>
            </a:pPr>
            <a:r>
              <a:rPr lang="pl-PL" sz="2400" dirty="0"/>
              <a:t>Aktualizacja procedury powinna następować każdorazowo w przypadku zmiany przepisów lub wprowadzenia nowych schem i funkcjonalności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Procedura wewnętrzna wdrażania i obsługi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0114-KDIP1-2.4012.801.2025.1.AP</a:t>
            </a:r>
          </a:p>
          <a:p>
            <a:pPr marL="0" indent="0" algn="just">
              <a:buNone/>
            </a:pPr>
            <a:r>
              <a:rPr lang="pl-PL" sz="2400" dirty="0"/>
              <a:t>Skoro (...) Spółka nie będzie posiadała stałego miejsca prowadzenia działalności gospodarczej w Polsce, to zgodnie z art. 106ga ust. 2 pkt 1 ustawy, w brzmieniu nadanym ustawą zmieniającą, nie będzie miała obowiązku wystawiania faktur ustrukturyzowanych przy użyciu Krajowego Systemu e-Faktur (KSeF) od 1 lutego 2026 r. Przy czym, Spółka jest zarejestrowanym czynnym podatnikiem podatku VAT w Polsce, w związku z czym ma możliwość wystawiania faktury ustrukturyzowanej przy użyciu Krajowego Systemu e-Faktur, zgodnie z art. 106ga ust. 4 ustawy, w brzmieniu nadanym ustawą zmieniającą.</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0114-KDIP1-1.4012.1007.2025.1.KOM</a:t>
            </a:r>
          </a:p>
          <a:p>
            <a:pPr marL="0" indent="0" algn="just">
              <a:buNone/>
            </a:pPr>
            <a:r>
              <a:rPr lang="pl-PL" sz="2400" dirty="0"/>
              <a:t>(...) jeśli faktura zostanie wystawiona z datą, która odpowiada momentowi sprzedaży (dzień bieżący np. 28.02.2026 r.), natomiast wyślą fakturę do systemu KSeF następnego dnia roboczego (np. 01.03.2026 r.), wówczas ww. faktura zostanie automatycznie przekwalifikowana jako faktura wystawiona do jednego z trybów offline – najczęściej offline24. W takiej sytuacji, jeśli data przesłania faktury do KSeF będzie późniejsza niż data wskazana na fakturze przez podatnika w polu P_1, to – zgodnie z art. 106nda ust. 16 ustawy – datą wystawienia faktury, o której mowa w art. 106e ust. 1 pkt 1 ustawy, będzie data wskazana przez podatnika na fakturze w polu P_1 (a nie data przesłania jej do KSeF). Jeżeli zatem w polu P_1 wskażą Państwo datę np. 28.02.2026 r., a plik zostanie przesłany dopiero 01.03.2026 r., to dokument taki zostanie uznany za wystawiony w trybie offline24 i datą wystawienia faktury będzie data z pola P_1, czyli 28.02.2026 r.</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just">
              <a:buNone/>
            </a:pPr>
            <a:r>
              <a:rPr lang="pl-PL" sz="2000" dirty="0"/>
              <a:t>(...) zasadniczo korzystanie z faktur poza KSeF powinno być wyjątkiem i powinno ono ograniczać się jedynie do sytuacji przewidzianych w ustawie o VAT i przepisach wykonawczych wydanych na jej podstawie. Wprowadzenie obowiązkowego fakturowania w systemie KSeF nie zmienia zasad związanych z odliczeniem podatku naliczonego przez nabywców. Zatem jeśli jednak nabywca otrzyma fakturę wystawioną przez swojego dostawcę (który jest objęty obligatoryjnym KSeF) poza systemem KSeF (a więc otrzyma wadliwie wystawiony dokument), to będzie mógł odliczyć podatek naliczony wynikający z takiej faktury, pod warunkiem spełnienia pozostałych, materialnych przesłanek uprawniających do odliczenia podatku naliczonego. Prawo do odliczenia podatku naliczonego nie jest prawem samoistnym, lecz jest to prawo warunkowe, tzn. nie wynika ono z samego faktu posiadania faktury, lecz z faktu rzeczywistego przeprowadzenia transakcji skutkującej nabyciem towaru lub usługi przez podmiot widniejący na fakturze jako nabywca. Faktura powinna więc prawidłowo odzwierciedlać zdarzenie gospodarcze zarówno pod względem przedmiotowym, jak i podmiotowym. Dla celów skorzystania z prawa do odliczenia istotna jest bowiem prawidłowość materialna faktury, która musi potwierdzać, że w rzeczywistości doszło do dostawy towarów lub świadczenia usług pomiędzy konkretnymi podmiotami w niej wskazanymi, w zakresie ściśle określonego towaru lub usługi oraz w zakresie ilości danego towaru lub usługi.</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0114-KDIP4-3.4012.625.2025.3.IG</a:t>
            </a:r>
          </a:p>
          <a:p>
            <a:pPr marL="0" indent="0" algn="just">
              <a:buNone/>
            </a:pPr>
            <a:r>
              <a:rPr lang="pl-PL" sz="2400" dirty="0"/>
              <a:t>Skoro więc podatnikowi przysługuje prawo do odliczenia podatku naliczonego z faktury wystawionej poza KSeF mimo istnienia obowiązku wystawienia jej w KSeF (taki dokument jest bowiem fakturą w rozumieniu ustawy o VAT), to należy przyjąć, że datą powstania prawa do odliczenia podatku VAT z takiej faktury będzie data jej faktycznego otrzymania poza Krajowym Systemem e-Faktur. Bez znaczenia pozostawać będzie natomiast jej ewentualne (późniejsze) wprowadzenie do systemu KSeF.</a:t>
            </a:r>
          </a:p>
          <a:p>
            <a:pPr marL="0" indent="0" algn="just">
              <a:buNone/>
            </a:pPr>
            <a:r>
              <a:rPr lang="pl-PL" sz="2400" dirty="0"/>
              <a:t>W efekcie stwierdzić należy, że data faktycznego otrzymania faktury spoza KSeF będzie uznana za datę powstania prawa do odliczenia podatku VAT naliczonego wynikającego z tego dokumentu, zgodnie z art. 86 ust. 10 w zw. z art. 86 ust. 10b pkt 1 ustawy, zakładając spełnienie pozostałych warunków. Termin ten nie zmieni się gdy faktura zostanie później przez Kontrahenta przesłana do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0112-KDIL1-3.4012.833.2025.1.KM</a:t>
            </a:r>
          </a:p>
          <a:p>
            <a:pPr marL="0" indent="0" algn="just">
              <a:buNone/>
            </a:pPr>
            <a:r>
              <a:rPr lang="pl-PL" sz="2400" dirty="0"/>
              <a:t>(...) w przypadku faktur korygujących zmniejszających, dotyczących transakcji związanych ze sprzedażą energii elektrycznej i gazu, wystawionych na podstawie art. 106nda ust. 1, art. 106nf ust. 1 lub art. 106nh ust. 1 ustawy (w tzw. trybach offline) oraz udostępnionych nabywcom przy użyciu Krajowego Systemu e-Faktur, korekty dokonuje się w rozliczeniu za okres, w którym prześlecie Państwo fakturę korygującą do Krajowego Systemu e-Faktur. Natomiast w przypadku tych faktur korygujących wystawionych w ww. trybach offline, które zostaną udostępnione określonym w art. 29a ust. 13b ustawy, nabywcom w sposób inny niż przy użyciu Krajowego Systemu e-Faktur (poza KSeF), obniżenie podstawy opodatkowania i podatku należnego powinno nastąpić w okresie rozliczeniowym, w którym wystawiliście Państwo fakturę korygującą w ww. trybach offline, tj. w dacie, o której mowa w art. 106e ust. 1 pkt 1 ustawy, wskazanej przez Państwa na tej fakturze, tj. w polu P_1.</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000" b="1" dirty="0"/>
              <a:t>0111-KDIB3-1.4012.845.2025.2.MG</a:t>
            </a:r>
          </a:p>
          <a:p>
            <a:pPr marL="0" indent="0" algn="just">
              <a:buNone/>
            </a:pPr>
            <a:r>
              <a:rPr lang="pl-PL" sz="2000" dirty="0"/>
              <a:t>Jak zostało wyżej wskazane nie będzie Pan zobowiązany do wystawiania faktur ustrukturyzowanych od 1 lutego 2026 r. (ze względu na limit sprzedaży, o którym mowa w art. 145l ustawy o VAT), a więc nie będzie Pan zobowiązany do posiadania od 1 lutego 2026 r. identyfikatora podatkowego w postaci numeru NIP. Zatem będzie Pan nabywcą, o którym mowa w art. 106gb ust. 4 pkt 5 ustawy o VAT. Faktury ustrukturyzowane będą więc do czasu, kiedy nie będzie Pan zobowiązany do posługiwania się numerem NIP, przekazywane w sposób z Panem uzgodniony, np. w formie elektronicznej w postaci PDF lub w formie papierowej - przy założeniu, że Spółdzielnia (...) będzie wystawiała od 1 lutego 2026 r. faktury ustrukturyzowane.</a:t>
            </a:r>
          </a:p>
          <a:p>
            <a:pPr marL="0" indent="0" algn="just">
              <a:buNone/>
            </a:pPr>
            <a:r>
              <a:rPr lang="pl-PL" sz="2000" dirty="0"/>
              <a:t>Natomiast jeżeli Spółdzielnia (...) będzie wystawiała faktury ustrukturyzowane dopiero od 1 kwietnia 2026 r. i również Pan będzie objęty systemem KSeF od 1 kwietnia 2026 r. (skoro będzie Pan miał obowiązek wystawiania faktur przy użyciu KSeF jeżeli łączna wartość sprzedaży wynikająca z faktur wystawionych na rzecz podmiotów prowadzących działalność gospodarczą, którym wynajmuje Pan lokal użytkowy, w danym miesiącu przekroczy kwotę 10 000 zł, a zatem będzie posługiwał się numerem NIP),to wówczas taka faktura ustrukturyzowana będzie odbierana przez Pana za pośrednictwem KSeF (w okresie od 1 kwietnia 2026 r.).</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C495A-C081-3B3F-CD30-173EEA89E6C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E0242E7-B8DA-4478-B381-F427692F1C69}"/>
              </a:ext>
            </a:extLst>
          </p:cNvPr>
          <p:cNvSpPr>
            <a:spLocks noGrp="1"/>
          </p:cNvSpPr>
          <p:nvPr>
            <p:ph idx="1"/>
          </p:nvPr>
        </p:nvSpPr>
        <p:spPr>
          <a:xfrm>
            <a:off x="838200" y="1825625"/>
            <a:ext cx="10515600" cy="4351338"/>
          </a:xfrm>
        </p:spPr>
        <p:txBody>
          <a:bodyPr>
            <a:normAutofit/>
          </a:bodyPr>
          <a:lstStyle/>
          <a:p>
            <a:pPr marL="0" indent="0">
              <a:buNone/>
            </a:pPr>
            <a:r>
              <a:rPr lang="pl-PL" sz="2400" dirty="0"/>
              <a:t>Gdy osoba fizyczna zawiesi lub zlikwiduje działalność gospodarczą w CEIDG, po likwidacji nadal będzie mogła uwierzytelnić się w KSeF i będzie posiadać dostęp do faktur wystawionych i otrzymanych.</a:t>
            </a:r>
          </a:p>
          <a:p>
            <a:pPr marL="0" indent="0">
              <a:buNone/>
            </a:pPr>
            <a:endParaRPr lang="pl-PL" sz="2400" dirty="0"/>
          </a:p>
          <a:p>
            <a:pPr marL="0" indent="0">
              <a:buNone/>
            </a:pPr>
            <a:r>
              <a:rPr lang="pl-PL" sz="2400" dirty="0"/>
              <a:t>Nie będzie również zablokowana możliwość wystawiania faktur w KSeF.</a:t>
            </a:r>
          </a:p>
        </p:txBody>
      </p:sp>
      <p:pic>
        <p:nvPicPr>
          <p:cNvPr id="5" name="Obraz 4">
            <a:extLst>
              <a:ext uri="{FF2B5EF4-FFF2-40B4-BE49-F238E27FC236}">
                <a16:creationId xmlns:a16="http://schemas.microsoft.com/office/drawing/2014/main" id="{AFB4EB7A-F714-74B5-934A-0CD07889DFF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9919076-6242-42F0-2B53-81A8A55FB1C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C53C020-A78E-38D1-4FDB-EFEEF91116B1}"/>
              </a:ext>
            </a:extLst>
          </p:cNvPr>
          <p:cNvSpPr>
            <a:spLocks noGrp="1"/>
          </p:cNvSpPr>
          <p:nvPr>
            <p:ph type="title"/>
          </p:nvPr>
        </p:nvSpPr>
        <p:spPr>
          <a:xfrm>
            <a:off x="838200" y="1016000"/>
            <a:ext cx="10515600" cy="674688"/>
          </a:xfrm>
        </p:spPr>
        <p:txBody>
          <a:bodyPr>
            <a:noAutofit/>
          </a:bodyPr>
          <a:lstStyle/>
          <a:p>
            <a:pPr algn="ctr"/>
            <a:r>
              <a:rPr lang="pl-PL" sz="2000" b="1" dirty="0">
                <a:latin typeface="+mn-lt"/>
              </a:rPr>
              <a:t>Uwierzytelnienie oraz uprawnienia w KSeF w przypadku likwidacji lub zawieszenia działalności</a:t>
            </a:r>
            <a:endParaRPr lang="en-US" sz="2000" b="1" dirty="0">
              <a:latin typeface="+mn-lt"/>
            </a:endParaRPr>
          </a:p>
        </p:txBody>
      </p:sp>
    </p:spTree>
    <p:extLst>
      <p:ext uri="{BB962C8B-B14F-4D97-AF65-F5344CB8AC3E}">
        <p14:creationId xmlns:p14="http://schemas.microsoft.com/office/powerpoint/2010/main" val="70680296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100" b="1" dirty="0"/>
              <a:t>0111-KDIB1-2.4010.2.2026.1.EWJ</a:t>
            </a:r>
          </a:p>
          <a:p>
            <a:pPr marL="0" indent="0" algn="just">
              <a:buNone/>
            </a:pPr>
            <a:r>
              <a:rPr lang="pl-PL" sz="2100" dirty="0"/>
              <a:t>(...) jeśli faktura zostanie wystawiona przez dostawcę w postaci papierowej lub elektronicznej z pominięciem obowiązku jej wystawienia w systemie KSeF i będzie zawierała elementy wymagane dla tych postaci oraz spełnione zostaną wszystkie przesłanki warunkujące uznanie poniesionego wydatku za koszt uzyskania przychodu (m.in. zgodnie z art. 15 ust. 1 oraz z uwzględnieniem art. 16 ustawy CIT) to będą Państwo uprawnieni do rozpoznania kosztów uzyskania przychodów na podstawie takiej faktury.</a:t>
            </a:r>
          </a:p>
          <a:p>
            <a:pPr marL="0" indent="0" algn="just">
              <a:buNone/>
            </a:pPr>
            <a:r>
              <a:rPr lang="pl-PL" sz="2100" dirty="0"/>
              <a:t>Tym samym należy stwierdzić, że Państwa stanowisko, iż Państwa Spółka ma prawo do zaliczenia do kosztów uzyskania przychodów kosztów wynikających z faktur wystawionych na rzecz Państwa Spółki przez Dostawców w przypadku gdy wbrew obowiązkowi, faktura zostanie wystawiona bez użycia Krajowego Systemu e-Faktur, niezależenie od tego, czy Dostawca udokumentuje przedmiotowy wydatek fakturą wystawioną w postaci papierowej, w postaci elektronicznej lub postaci elektronicznej zgodnej ze wzorem faktury ustrukturyzowanej udostępnionym na podstawie art. 106gb ust. 8 Ustawy VAT - jest prawidłowe.</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0112-KDIL1-3.4012.865.2025.2.KK</a:t>
            </a:r>
          </a:p>
          <a:p>
            <a:pPr marL="0" indent="0" algn="just">
              <a:buNone/>
            </a:pPr>
            <a:r>
              <a:rPr lang="pl-PL" sz="2400" dirty="0"/>
              <a:t>Biorąc pod uwagę opis sprawy oraz powołane przepisy należy wskazać, że w analizowanej sprawie, skoro nie występują sprzeczności pomiędzy zawartością przekazywanej nabywcy wizualizacji faktury a zawartością wystawionej w KSeF faktury w formacie XML oraz jeżeli informacje zawarte w wizualizacji nie będą zaburzały w jakimkolwiek stopniu czytelności dokumentu, to udostępniane nabywcom dokumenty w formacie PDF z umieszczonym na nich kodem QR będą stanowić wizualizację faktur przesyłanych do KSeF.</a:t>
            </a:r>
          </a:p>
          <a:p>
            <a:pPr marL="0" indent="0" algn="just">
              <a:buNone/>
            </a:pPr>
            <a:r>
              <a:rPr lang="pl-PL" sz="2400" dirty="0"/>
              <a:t>W konsekwencji, stwierdzić należy, że faktura generowana w systemie księgowym Spółki z dodatkowo umieszczonym na niej kodem QR, udostępniana zagranicznym kontrahentom w postaci pliku PDF załączanym do wiadomości e-mail, będzie stanowić na gruncie art. 106gb ust. 4 ustawy, wizualizację e-faktury dokumentującej WDT wystawionej przy użyciu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0112-KDIL1-3.4012.851.2025.1.KM</a:t>
            </a:r>
          </a:p>
          <a:p>
            <a:pPr marL="0" indent="0" algn="just">
              <a:buNone/>
            </a:pPr>
            <a:r>
              <a:rPr lang="pl-PL" sz="2400" dirty="0"/>
              <a:t>(...) dla istnienia prawa do odliczenia podatku naliczonego wynikającego z faktury (nawet w przypadku wskazanym wyżej), obok fundamentalnych przesłanek takich jak status odliczającego jako czynnego, zarejestrowanego podatnika VAT i związek zakupionych towarów i usług z czynnościami opodatkowanymi (u odliczającego) i faktycznie zrealizowana transakcja, to również najistotniejsze jest to, by nabyta usługa lub towar podlegały opodatkowaniu i nie korzystały przy tym ze zwolnienia od tego podatku. Prawidłowe wystawienie faktury papierowej, elektronicznej czy ustrukturyzowanej pod kątem formalnym i materialnym, stanowi spełnienie jednej z przesłanek do skorzystania z prawa do odliczenia. Jej wystawienie bez użycia Krajowego Systemu e-Faktur nie powoduje jednak tego, że wadliwie wystawiony dokument nie stanowi dowodu istnienia prawa do odliczenia podatku naliczonego.</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000" b="1" dirty="0"/>
              <a:t>0114-KDIP1-3.4012.843.2025.1.KP</a:t>
            </a:r>
          </a:p>
          <a:p>
            <a:pPr marL="0" indent="0" algn="just">
              <a:buNone/>
            </a:pPr>
            <a:r>
              <a:rPr lang="pl-PL" sz="2000" dirty="0"/>
              <a:t>W omawianej sprawie konieczne jest zatem ustalenie, czy wystawiane przez Państwa Dokumenty EDI i Wizualizacje PDF stanowią odrębne faktury dokumentujące tę samą sprzedaż, czy też są egzemplarzami tej samej faktury wystawionej w ramach KSeF.</a:t>
            </a:r>
          </a:p>
          <a:p>
            <a:pPr marL="0" indent="0" algn="just">
              <a:buNone/>
            </a:pPr>
            <a:r>
              <a:rPr lang="pl-PL" sz="2000" dirty="0"/>
              <a:t>Jak Państwo wskazali w odniesieniu do wybranych kontrahentów, przewidujecie Państwo przesyłanie wizualizacji faktur wystawianych w KSeF w formacie PDF zawierającą kod QR umożliwiający weryfikację dokumentu w KSeF („Wizualizacja PDF”). Wizualizacje te będą udostępniane wyłącznie wybranym kontrahentom, którzy zgłoszą taką potrzebę. Wizualizacja PDF będzie w pełni odzwierciedlała treść faktury ustrukturyzowanej wystawionej w KSeF, obejmując wszystkie dane zawarte na fakturach wystawianych w KSeF oraz będzie zawierała kod QR.</a:t>
            </a:r>
          </a:p>
          <a:p>
            <a:pPr marL="0" indent="0" algn="just">
              <a:buNone/>
            </a:pPr>
            <a:r>
              <a:rPr lang="pl-PL" sz="2000" dirty="0"/>
              <a:t>W opisanej sytuacji mamy więc do czynienia z przekazaną Państwa kontrahentowi wizualizacją w formacie PDF faktury ustrukturyzowanej. Jak wynika z opisu sprawy wizualizacja ta pod względem merytorycznym będzie tożsama z fakturą ustrukturyzowaną wystawioną przez Państwa w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0112-KDIL1-3.4012.760.2025.1.MR</a:t>
            </a:r>
          </a:p>
          <a:p>
            <a:pPr marL="0" indent="0" algn="just">
              <a:buNone/>
            </a:pPr>
            <a:r>
              <a:rPr lang="pl-PL" sz="2400" dirty="0"/>
              <a:t>W związku z powyższym należy stwierdzić, że w analizowanej sprawie:</a:t>
            </a:r>
          </a:p>
          <a:p>
            <a:pPr marL="0" indent="0" algn="just">
              <a:buNone/>
            </a:pPr>
            <a:r>
              <a:rPr lang="pl-PL" sz="2400" dirty="0"/>
              <a:t>-   „data wystawienia faktury”, o której mowa w art. 106e ust. 1 pkt 1 ustawy, to data wskazana w fakturze ustrukturyzowanej w polu oznaczonym jako pole P_1 w specyfikacji technicznej struktury FA(3) lub jego odpowiedniku w kolejnych wersjach struktury (pytanie oznaczone we wniosku nr 1);</a:t>
            </a:r>
          </a:p>
          <a:p>
            <a:pPr marL="0" indent="0" algn="just">
              <a:buNone/>
            </a:pPr>
            <a:r>
              <a:rPr lang="pl-PL" sz="2400" dirty="0"/>
              <a:t>-   wystawiając faktury w walucie obcej (gdy data wystawienia faktury jest równa dacie powstania obowiązku podatkowego), mogą Państwo przeliczyć podstawę opodatkowania według kursu średniego danej waluty obcej, ogłoszonego przez Narodowy Bank Polski na ostatni dzień roboczy poprzedzający „dzień wystawienia faktury” wskazany w fakturze ustrukturyzowanej w polu oznaczonym jako pole P_1 w specyfikacji technicznej struktury FA(3) lub jego odpowiedniku w kolejnych wersjach struktury (pytanie oznaczone we wniosku nr 2).</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000" b="1" dirty="0"/>
              <a:t>0114-KDIP1-3.4012.768.2025.1.PRM</a:t>
            </a:r>
          </a:p>
          <a:p>
            <a:pPr marL="0" indent="0" algn="just">
              <a:buNone/>
            </a:pPr>
            <a:r>
              <a:rPr lang="pl-PL" sz="2000" dirty="0"/>
              <a:t>Z powyższego wynika, że wystawianie faktur na rzecz osób fizycznych prowadzących działalność gospodarczą, które dotyczą zakupu towarów lub usług na użytek prywatny, będzie w KSeF dobrowolne. Ponadto do końca 31 grudnia 2026 r. również paragony fiskalne z NIP nabywcy będą uznawane za fakturę uproszczoną i będą wyłączone z obowiązkowego KSeF. Do tego czasu możliwe jest wystawianie faktur przez kasy rejestrujące - w tym paragonów z NIP, o których mowa w art. 106e ust. 5 pkt 3 ustawy - i brak obowiązku ich wystawiania w KSeF. Od 1 stycznia 2027 r. opisane wyżej faktury uproszczone będą musiały być wystawiane w KSeF, zgodnie z art. 106ga ust. 1 ustawy.</a:t>
            </a:r>
          </a:p>
          <a:p>
            <a:pPr marL="0" indent="0" algn="just">
              <a:buNone/>
            </a:pPr>
            <a:r>
              <a:rPr lang="pl-PL" sz="2000" dirty="0"/>
              <a:t>W konsekwencji, od 1 stycznia 2027 r. będą Państwo obowiązani na podstawie art. 106ga ust. 1 ustawy VAT do wystawienia faktury ustrukturyzowanej przy użyciu KSeF na rzecz podatnika podatku lub podatku od wartości dodanej, jeżeli w przypadku sprzedaży zaewidencjonowanej przy zastosowaniu kasy rejestrującej potwierdzonej paragonem fiskalnym, paragon potwierdzający dokonanie tej sprzedaży będzie zawierał zgodnie z art. 106b ust. 5 ustawy VAT numer, za pomocą którego nabywca towarów lub usług będzie zidentyfikowany na potrzeby podatku lub podatku od wartości dodanej.</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lgn="ctr">
              <a:buNone/>
            </a:pPr>
            <a:r>
              <a:rPr lang="pl-PL" sz="2400" b="1" dirty="0"/>
              <a:t>0114-KDIP1-1.4012.601.2025.1.EW</a:t>
            </a:r>
          </a:p>
          <a:p>
            <a:pPr marL="0" indent="0" algn="just">
              <a:buNone/>
            </a:pPr>
            <a:r>
              <a:rPr lang="pl-PL" sz="2400" dirty="0"/>
              <a:t>Mając na uwadze powołane przepisy prawa oraz przedstawiony opis sprawy należy stwierdzić, że skoro - jak wyżej wskazano - wystawiany przez Państwo „dokument informacyjny”, o którym mowa w opisie zdarzenia przyszłego nie stanowi faktury, to nie powoduje skutków w zakresie podatku VAT, tj. nie będzie rodzić dla Państwa Spółki obowiązku zapłaty kwoty podatku, na podstawie art. 108 ust. 1 ustawy.</a:t>
            </a:r>
          </a:p>
          <a:p>
            <a:pPr marL="0" indent="0" algn="just">
              <a:buNone/>
            </a:pPr>
            <a:r>
              <a:rPr lang="pl-PL" sz="2400" dirty="0"/>
              <a:t>Jednocześnie wystawiany przez Państwo „dokument informacyjny” nie zwalnia podatnika z obowiązku wystawienia faktury dokumentującej dokonanie dostawy towaru lub wykonanie usługi albo otrzymanie całości lub części należności przed dostawą lub wykonaniem usługi.</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KSeF – interpretacje Dyrektora KIS</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C495A-C081-3B3F-CD30-173EEA89E6C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E0242E7-B8DA-4478-B381-F427692F1C69}"/>
              </a:ext>
            </a:extLst>
          </p:cNvPr>
          <p:cNvSpPr>
            <a:spLocks noGrp="1"/>
          </p:cNvSpPr>
          <p:nvPr>
            <p:ph idx="1"/>
          </p:nvPr>
        </p:nvSpPr>
        <p:spPr>
          <a:xfrm>
            <a:off x="838200" y="1825625"/>
            <a:ext cx="10515600" cy="4351338"/>
          </a:xfrm>
        </p:spPr>
        <p:txBody>
          <a:bodyPr>
            <a:normAutofit/>
          </a:bodyPr>
          <a:lstStyle/>
          <a:p>
            <a:pPr marL="0" indent="0">
              <a:buNone/>
            </a:pPr>
            <a:r>
              <a:rPr lang="pl-PL" sz="2400" dirty="0"/>
              <a:t>Po śmierci podatnika prowadzącego działalność gospodarczą, uwierzytelnienie się w KSeF nie odbywa się już z pomocą narzędzia należącego do osoby zmarłej.</a:t>
            </a:r>
          </a:p>
          <a:p>
            <a:pPr marL="0" indent="0">
              <a:buNone/>
            </a:pPr>
            <a:endParaRPr lang="pl-PL" sz="2400" dirty="0"/>
          </a:p>
          <a:p>
            <a:pPr marL="0" indent="0">
              <a:buNone/>
            </a:pPr>
            <a:r>
              <a:rPr lang="pl-PL" sz="2400" dirty="0"/>
              <a:t>Możliwe jest wtedy złożenie przez przedsiębiorstwo w spadku, zawiadomienia ZAW-FA, podpisanego przez zarządcę sukcesyjnego i wyznaczenie osoby fizycznej uprawnionej do korzystania z KSeF.</a:t>
            </a:r>
          </a:p>
        </p:txBody>
      </p:sp>
      <p:pic>
        <p:nvPicPr>
          <p:cNvPr id="5" name="Obraz 4">
            <a:extLst>
              <a:ext uri="{FF2B5EF4-FFF2-40B4-BE49-F238E27FC236}">
                <a16:creationId xmlns:a16="http://schemas.microsoft.com/office/drawing/2014/main" id="{AFB4EB7A-F714-74B5-934A-0CD07889DFF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9919076-6242-42F0-2B53-81A8A55FB1C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C53C020-A78E-38D1-4FDB-EFEEF91116B1}"/>
              </a:ext>
            </a:extLst>
          </p:cNvPr>
          <p:cNvSpPr>
            <a:spLocks noGrp="1"/>
          </p:cNvSpPr>
          <p:nvPr>
            <p:ph type="title"/>
          </p:nvPr>
        </p:nvSpPr>
        <p:spPr>
          <a:xfrm>
            <a:off x="838200" y="1016000"/>
            <a:ext cx="10515600" cy="674688"/>
          </a:xfrm>
        </p:spPr>
        <p:txBody>
          <a:bodyPr>
            <a:noAutofit/>
          </a:bodyPr>
          <a:lstStyle/>
          <a:p>
            <a:pPr algn="ctr"/>
            <a:r>
              <a:rPr lang="pl-PL" sz="2000" b="1" dirty="0">
                <a:latin typeface="+mn-lt"/>
              </a:rPr>
              <a:t>Uwierzytelnienie oraz uprawnienia w KSeF w przypadku przedsiębiorstwa w spadku</a:t>
            </a:r>
            <a:endParaRPr lang="en-US" sz="2000" b="1" dirty="0">
              <a:latin typeface="+mn-lt"/>
            </a:endParaRPr>
          </a:p>
        </p:txBody>
      </p:sp>
    </p:spTree>
    <p:extLst>
      <p:ext uri="{BB962C8B-B14F-4D97-AF65-F5344CB8AC3E}">
        <p14:creationId xmlns:p14="http://schemas.microsoft.com/office/powerpoint/2010/main" val="706802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C495A-C081-3B3F-CD30-173EEA89E6C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E0242E7-B8DA-4478-B381-F427692F1C69}"/>
              </a:ext>
            </a:extLst>
          </p:cNvPr>
          <p:cNvSpPr>
            <a:spLocks noGrp="1"/>
          </p:cNvSpPr>
          <p:nvPr>
            <p:ph idx="1"/>
          </p:nvPr>
        </p:nvSpPr>
        <p:spPr>
          <a:xfrm>
            <a:off x="838200" y="1825625"/>
            <a:ext cx="10515600" cy="4351338"/>
          </a:xfrm>
        </p:spPr>
        <p:txBody>
          <a:bodyPr>
            <a:normAutofit/>
          </a:bodyPr>
          <a:lstStyle/>
          <a:p>
            <a:pPr marL="0" indent="0" algn="just">
              <a:buNone/>
            </a:pPr>
            <a:r>
              <a:rPr lang="pl-PL" sz="2400" dirty="0"/>
              <a:t>W przypadku przekształcenia spółek, łączenia spółek i podziału spółki, KSeF nie powinien blokować uwierzytelnienia w kontekście spółek, które zostały przekształcone, połączone lub podzielone.</a:t>
            </a:r>
          </a:p>
          <a:p>
            <a:pPr marL="0" indent="0" algn="just">
              <a:buNone/>
            </a:pPr>
            <a:endParaRPr lang="pl-PL" sz="2400" dirty="0"/>
          </a:p>
          <a:p>
            <a:pPr marL="0" indent="0" algn="just">
              <a:buNone/>
            </a:pPr>
            <a:r>
              <a:rPr lang="pl-PL" sz="2400" dirty="0"/>
              <a:t>Nawet jeśli dana spółka zostanie przejęta przez inną spółkę, możliwe będzie uwierzytelnienie w KSeF w kontekście spółki przejętej. </a:t>
            </a:r>
          </a:p>
        </p:txBody>
      </p:sp>
      <p:pic>
        <p:nvPicPr>
          <p:cNvPr id="5" name="Obraz 4">
            <a:extLst>
              <a:ext uri="{FF2B5EF4-FFF2-40B4-BE49-F238E27FC236}">
                <a16:creationId xmlns:a16="http://schemas.microsoft.com/office/drawing/2014/main" id="{AFB4EB7A-F714-74B5-934A-0CD07889DFF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9919076-6242-42F0-2B53-81A8A55FB1C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C53C020-A78E-38D1-4FDB-EFEEF91116B1}"/>
              </a:ext>
            </a:extLst>
          </p:cNvPr>
          <p:cNvSpPr>
            <a:spLocks noGrp="1"/>
          </p:cNvSpPr>
          <p:nvPr>
            <p:ph type="title"/>
          </p:nvPr>
        </p:nvSpPr>
        <p:spPr>
          <a:xfrm>
            <a:off x="838200" y="1016000"/>
            <a:ext cx="10515600" cy="674688"/>
          </a:xfrm>
        </p:spPr>
        <p:txBody>
          <a:bodyPr>
            <a:noAutofit/>
          </a:bodyPr>
          <a:lstStyle/>
          <a:p>
            <a:pPr algn="ctr"/>
            <a:r>
              <a:rPr lang="pl-PL" sz="2400" b="1" dirty="0">
                <a:latin typeface="+mn-lt"/>
              </a:rPr>
              <a:t>Uwierzytelnienie oraz uprawnienia w KSeF w przypadku przekształceń spółek</a:t>
            </a:r>
            <a:endParaRPr lang="en-US" sz="2400" b="1" dirty="0">
              <a:latin typeface="+mn-lt"/>
            </a:endParaRPr>
          </a:p>
        </p:txBody>
      </p:sp>
    </p:spTree>
    <p:extLst>
      <p:ext uri="{BB962C8B-B14F-4D97-AF65-F5344CB8AC3E}">
        <p14:creationId xmlns:p14="http://schemas.microsoft.com/office/powerpoint/2010/main" val="706802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0ACC3-6F74-4AF3-D6B1-7A445742B7F4}"/>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1BDB66AF-CD0D-CC79-F051-EF507FB95D71}"/>
              </a:ext>
            </a:extLst>
          </p:cNvPr>
          <p:cNvSpPr>
            <a:spLocks noGrp="1"/>
          </p:cNvSpPr>
          <p:nvPr>
            <p:ph idx="1"/>
          </p:nvPr>
        </p:nvSpPr>
        <p:spPr>
          <a:xfrm>
            <a:off x="838200" y="1825625"/>
            <a:ext cx="10515600" cy="4351338"/>
          </a:xfrm>
        </p:spPr>
        <p:txBody>
          <a:bodyPr>
            <a:noAutofit/>
          </a:bodyPr>
          <a:lstStyle/>
          <a:p>
            <a:pPr marL="0" indent="0">
              <a:buNone/>
            </a:pPr>
            <a:r>
              <a:rPr lang="pl-PL" sz="1800" dirty="0"/>
              <a:t>Certyfikat KSeF to cyfrowe narzędzie kryptograficzne, wydawane przez Centrum Certyfikacji Ministerstwa Finansów, które potwierdza tożsamość osoby lub podmiotu. Posiadanie certyfikatu umożliwia bezpieczne, wydajne i zautomatyzowane korzystanie z systemu KSeF. Od lutego 2026 r. wnioskowanie o certyfikat i jego pobieranie jest dostępne w API KSeF 2.0 oraz w Aplikacji Podatnika KSeF 2.0. Uprawnienia nadane w MCU zostały przeniesione do KSeF 2.0, a więc i do Aplikacji Podatnika KSeF 2.0. MCU umożliwia również nadawanie uprawnień użytkownikom systemu KSeF 2.0.</a:t>
            </a:r>
          </a:p>
          <a:p>
            <a:pPr marL="0" indent="0">
              <a:buNone/>
            </a:pPr>
            <a:r>
              <a:rPr lang="pl-PL" sz="1800" dirty="0"/>
              <a:t>Certyfikaty KSeF dzielą się na dwa typy:</a:t>
            </a:r>
          </a:p>
          <a:p>
            <a:pPr marL="0" indent="0">
              <a:buNone/>
            </a:pPr>
            <a:r>
              <a:rPr lang="pl-PL" sz="1800" dirty="0"/>
              <a:t>1. Certyfikat typu 1 – do uwierzytelniania w systemie</a:t>
            </a:r>
          </a:p>
          <a:p>
            <a:pPr lvl="1"/>
            <a:r>
              <a:rPr lang="pl-PL" sz="1800" dirty="0"/>
              <a:t>Służy do uwierzytelnienia w KSeF jako jedna z dopuszczalnych metod.</a:t>
            </a:r>
          </a:p>
          <a:p>
            <a:pPr marL="0" indent="0">
              <a:buNone/>
            </a:pPr>
            <a:r>
              <a:rPr lang="pl-PL" sz="1800" dirty="0"/>
              <a:t>2. Certyfikat typu 2 – do wystawiania faktur OFFLINE</a:t>
            </a:r>
          </a:p>
          <a:p>
            <a:pPr lvl="1"/>
            <a:r>
              <a:rPr lang="pl-PL" sz="1800" dirty="0"/>
              <a:t>Wymagany do oznaczenia faktury kodem umożliwiającym potwierdzenie tożsamości wystawcy w trybach offline (offline24, niedostępność systemu, awaria KSeF).</a:t>
            </a:r>
          </a:p>
          <a:p>
            <a:pPr lvl="1"/>
            <a:r>
              <a:rPr lang="pl-PL" sz="1800" dirty="0"/>
              <a:t>Potwierdzenie tożsamości oznacza:</a:t>
            </a:r>
          </a:p>
          <a:p>
            <a:pPr lvl="2"/>
            <a:r>
              <a:rPr lang="pl-PL" sz="1800" dirty="0"/>
              <a:t>identyfikację osoby fizycznej, jeśli certyfikat wydano na osobę,</a:t>
            </a:r>
          </a:p>
          <a:p>
            <a:pPr lvl="2"/>
            <a:r>
              <a:rPr lang="pl-PL" sz="1800" dirty="0"/>
              <a:t>identyfikację podmiotu (np. spółki), jeśli certyfikat wydano na podmiot.</a:t>
            </a:r>
          </a:p>
          <a:p>
            <a:pPr lvl="1"/>
            <a:r>
              <a:rPr lang="pl-PL" sz="1800" dirty="0"/>
              <a:t>Certyfikat typu 2 zapewnia ciągłość procesu fakturowania niezależnie od okoliczności zewnętrznych.</a:t>
            </a:r>
          </a:p>
        </p:txBody>
      </p:sp>
      <p:pic>
        <p:nvPicPr>
          <p:cNvPr id="5" name="Obraz 4">
            <a:extLst>
              <a:ext uri="{FF2B5EF4-FFF2-40B4-BE49-F238E27FC236}">
                <a16:creationId xmlns:a16="http://schemas.microsoft.com/office/drawing/2014/main" id="{E7EB9120-743A-549D-CE08-AF2BB5BDFA23}"/>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2861F949-46C4-286A-2D81-BF76FCEE776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F0987113-5988-DABB-8165-099BF64E403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Certyfikat KSeF</a:t>
            </a:r>
            <a:endParaRPr lang="en-US" sz="3600" b="1" dirty="0">
              <a:latin typeface="+mn-lt"/>
            </a:endParaRPr>
          </a:p>
        </p:txBody>
      </p:sp>
    </p:spTree>
    <p:extLst>
      <p:ext uri="{BB962C8B-B14F-4D97-AF65-F5344CB8AC3E}">
        <p14:creationId xmlns:p14="http://schemas.microsoft.com/office/powerpoint/2010/main" val="647252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B84A8-F9A0-4592-231F-71E5279C842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7F973542-B6EB-12A1-80AE-3CA1B61147D9}"/>
              </a:ext>
            </a:extLst>
          </p:cNvPr>
          <p:cNvSpPr>
            <a:spLocks noGrp="1"/>
          </p:cNvSpPr>
          <p:nvPr>
            <p:ph idx="1"/>
          </p:nvPr>
        </p:nvSpPr>
        <p:spPr>
          <a:xfrm>
            <a:off x="838200" y="1825625"/>
            <a:ext cx="10515600" cy="4351338"/>
          </a:xfrm>
        </p:spPr>
        <p:txBody>
          <a:bodyPr>
            <a:normAutofit/>
          </a:bodyPr>
          <a:lstStyle/>
          <a:p>
            <a:pPr marL="0" indent="0">
              <a:buNone/>
            </a:pPr>
            <a:r>
              <a:rPr lang="pl-PL" sz="1800" dirty="0"/>
              <a:t>KSeF działa w oparciu o model poświadczeń, co oznacza, że każda osoba lub podmiot musi się uwierzytelnić i posiadać odpowiednie uprawnienia, aby korzystać z systemu. Po uwierzytelnieniu, użytkownik działa w ramach zakresu przypisanych uprawnień.</a:t>
            </a:r>
          </a:p>
          <a:p>
            <a:pPr marL="0" indent="0">
              <a:buNone/>
            </a:pPr>
            <a:endParaRPr lang="pl-PL" sz="1800" dirty="0"/>
          </a:p>
          <a:p>
            <a:pPr marL="0" indent="0">
              <a:buNone/>
            </a:pPr>
            <a:r>
              <a:rPr lang="pl-PL" sz="1800" dirty="0"/>
              <a:t>Uprawnienia do korzystania z KSeF obejmują m.in.:</a:t>
            </a:r>
          </a:p>
          <a:p>
            <a:r>
              <a:rPr lang="pl-PL" sz="1800" dirty="0"/>
              <a:t>nadawanie i odbieranie uprawnień do korzystania z systemu,</a:t>
            </a:r>
          </a:p>
          <a:p>
            <a:r>
              <a:rPr lang="pl-PL" sz="1800" dirty="0"/>
              <a:t>wystawianie i dostęp do faktur ustrukturyzowanych ONLINE oraz faktur OFFLINE, zgodnie z przepisami ustawy (art. 106nda ust. 1, art. 106nf ust. 1, art. 106nh ust. 1),</a:t>
            </a:r>
          </a:p>
          <a:p>
            <a:r>
              <a:rPr lang="pl-PL" sz="1800" dirty="0"/>
              <a:t>wystawianie faktur przez nabywcę (tryb samofakturowania, art. 106d ust. 1 ustawy),</a:t>
            </a:r>
          </a:p>
          <a:p>
            <a:r>
              <a:rPr lang="pl-PL" sz="1800" dirty="0"/>
              <a:t>wystawianie faktur VAT RR i faktur VAT RR KOREKTA przy użyciu KSeF.</a:t>
            </a:r>
          </a:p>
        </p:txBody>
      </p:sp>
      <p:pic>
        <p:nvPicPr>
          <p:cNvPr id="5" name="Obraz 4">
            <a:extLst>
              <a:ext uri="{FF2B5EF4-FFF2-40B4-BE49-F238E27FC236}">
                <a16:creationId xmlns:a16="http://schemas.microsoft.com/office/drawing/2014/main" id="{FB55337B-8455-AF93-3087-7935C4E3585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1760B48-FAF3-4223-8DD3-D3B7C7201834}"/>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BAB390E-9E13-ECCC-6E60-ABAB9355333B}"/>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Uprawnienia w KSeF</a:t>
            </a:r>
            <a:endParaRPr lang="en-US" sz="3600" b="1" dirty="0">
              <a:latin typeface="+mn-lt"/>
            </a:endParaRPr>
          </a:p>
        </p:txBody>
      </p:sp>
    </p:spTree>
    <p:extLst>
      <p:ext uri="{BB962C8B-B14F-4D97-AF65-F5344CB8AC3E}">
        <p14:creationId xmlns:p14="http://schemas.microsoft.com/office/powerpoint/2010/main" val="3308829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39D7F-0A32-792F-157F-822652EE03BA}"/>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05644F21-820F-A0AF-FB79-B6C819BBC4C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0F7E63D-0CA5-8302-ECC8-949FCC40BB9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833763BD-94DB-B6E7-42D6-93AD1FF0CB6A}"/>
              </a:ext>
            </a:extLst>
          </p:cNvPr>
          <p:cNvSpPr>
            <a:spLocks noGrp="1"/>
          </p:cNvSpPr>
          <p:nvPr>
            <p:ph type="title"/>
          </p:nvPr>
        </p:nvSpPr>
        <p:spPr>
          <a:xfrm>
            <a:off x="218440" y="2245360"/>
            <a:ext cx="4282440" cy="2956560"/>
          </a:xfrm>
        </p:spPr>
        <p:txBody>
          <a:bodyPr>
            <a:normAutofit/>
          </a:bodyPr>
          <a:lstStyle/>
          <a:p>
            <a:pPr algn="ctr"/>
            <a:r>
              <a:rPr lang="pl-PL" sz="3200" b="1" noProof="0" dirty="0">
                <a:latin typeface="+mn-lt"/>
              </a:rPr>
              <a:t>Zawiadomienie o nadaniu lub odebraniu uprawnień do korzystania z krajowego systemu e-faktur – wzór:</a:t>
            </a:r>
            <a:endParaRPr lang="pl-PL" sz="3600" b="1" noProof="0" dirty="0">
              <a:latin typeface="+mn-lt"/>
            </a:endParaRPr>
          </a:p>
        </p:txBody>
      </p:sp>
      <p:pic>
        <p:nvPicPr>
          <p:cNvPr id="2" name="Symbol zastępczy zawartości 13">
            <a:extLst>
              <a:ext uri="{FF2B5EF4-FFF2-40B4-BE49-F238E27FC236}">
                <a16:creationId xmlns:a16="http://schemas.microsoft.com/office/drawing/2014/main" id="{4F2DBADE-9D7E-675A-F84C-5A55F1E86053}"/>
              </a:ext>
            </a:extLst>
          </p:cNvPr>
          <p:cNvPicPr>
            <a:picLocks noGrp="1" noChangeAspect="1"/>
          </p:cNvPicPr>
          <p:nvPr>
            <p:ph idx="1"/>
          </p:nvPr>
        </p:nvPicPr>
        <p:blipFill>
          <a:blip r:embed="rId4"/>
          <a:stretch>
            <a:fillRect/>
          </a:stretch>
        </p:blipFill>
        <p:spPr>
          <a:xfrm>
            <a:off x="4783025" y="81280"/>
            <a:ext cx="7408975" cy="6771840"/>
          </a:xfrm>
          <a:prstGeom prst="rect">
            <a:avLst/>
          </a:prstGeom>
        </p:spPr>
      </p:pic>
    </p:spTree>
    <p:extLst>
      <p:ext uri="{BB962C8B-B14F-4D97-AF65-F5344CB8AC3E}">
        <p14:creationId xmlns:p14="http://schemas.microsoft.com/office/powerpoint/2010/main" val="3324313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50B13-3773-DA71-1919-681FADC08E3A}"/>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E686408B-5E52-7EE3-2DB6-82F829F7B1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D756F0CB-6A72-4C07-D69A-6EB561BF9D5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1600E96-D620-DE95-3236-772358837D2F}"/>
              </a:ext>
            </a:extLst>
          </p:cNvPr>
          <p:cNvSpPr>
            <a:spLocks noGrp="1"/>
          </p:cNvSpPr>
          <p:nvPr>
            <p:ph type="title"/>
          </p:nvPr>
        </p:nvSpPr>
        <p:spPr>
          <a:xfrm>
            <a:off x="838200" y="1016000"/>
            <a:ext cx="10515600" cy="674688"/>
          </a:xfrm>
        </p:spPr>
        <p:txBody>
          <a:bodyPr>
            <a:noAutofit/>
          </a:bodyPr>
          <a:lstStyle/>
          <a:p>
            <a:pPr algn="ctr"/>
            <a:r>
              <a:rPr lang="pl-PL" sz="1800" b="1" noProof="0" dirty="0">
                <a:latin typeface="+mn-lt"/>
              </a:rPr>
              <a:t>Zawiadomienie o nadaniu lub odebraniu uprawnień do korzystania z krajowego systemu e-faktur – wzór:</a:t>
            </a:r>
          </a:p>
        </p:txBody>
      </p:sp>
      <p:pic>
        <p:nvPicPr>
          <p:cNvPr id="2" name="Symbol zastępczy zawartości 9">
            <a:extLst>
              <a:ext uri="{FF2B5EF4-FFF2-40B4-BE49-F238E27FC236}">
                <a16:creationId xmlns:a16="http://schemas.microsoft.com/office/drawing/2014/main" id="{B6E45CC3-8E58-876B-96BE-594FB2324AF8}"/>
              </a:ext>
            </a:extLst>
          </p:cNvPr>
          <p:cNvPicPr>
            <a:picLocks noGrp="1" noChangeAspect="1"/>
          </p:cNvPicPr>
          <p:nvPr>
            <p:ph idx="1"/>
          </p:nvPr>
        </p:nvPicPr>
        <p:blipFill>
          <a:blip r:embed="rId4"/>
          <a:stretch>
            <a:fillRect/>
          </a:stretch>
        </p:blipFill>
        <p:spPr>
          <a:xfrm>
            <a:off x="1106922" y="1690688"/>
            <a:ext cx="9978154" cy="4613818"/>
          </a:xfrm>
          <a:prstGeom prst="rect">
            <a:avLst/>
          </a:prstGeom>
        </p:spPr>
      </p:pic>
    </p:spTree>
    <p:extLst>
      <p:ext uri="{BB962C8B-B14F-4D97-AF65-F5344CB8AC3E}">
        <p14:creationId xmlns:p14="http://schemas.microsoft.com/office/powerpoint/2010/main" val="2708397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AF4C8-0EEC-2B0A-E320-D46C39D3F5DC}"/>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F7E2B65D-A136-366E-53B5-0F77722B2EDB}"/>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2A9631A1-8C3C-5CD3-C16B-7F72DEAC8792}"/>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606567B-2B8D-7B3E-5C6D-32DC823B3BB4}"/>
              </a:ext>
            </a:extLst>
          </p:cNvPr>
          <p:cNvSpPr>
            <a:spLocks noGrp="1"/>
          </p:cNvSpPr>
          <p:nvPr>
            <p:ph type="title"/>
          </p:nvPr>
        </p:nvSpPr>
        <p:spPr>
          <a:xfrm>
            <a:off x="838200" y="1016000"/>
            <a:ext cx="10515600" cy="674688"/>
          </a:xfrm>
        </p:spPr>
        <p:txBody>
          <a:bodyPr>
            <a:noAutofit/>
          </a:bodyPr>
          <a:lstStyle/>
          <a:p>
            <a:pPr algn="ctr"/>
            <a:r>
              <a:rPr lang="pl-PL" sz="1800" b="1" noProof="0" dirty="0">
                <a:latin typeface="+mn-lt"/>
              </a:rPr>
              <a:t>Zawiadomienie o nadaniu lub odebraniu uprawnień do korzystania z krajowego systemu e-faktur – wzór:</a:t>
            </a:r>
          </a:p>
        </p:txBody>
      </p:sp>
      <p:pic>
        <p:nvPicPr>
          <p:cNvPr id="7" name="Symbol zastępczy zawartości 5">
            <a:extLst>
              <a:ext uri="{FF2B5EF4-FFF2-40B4-BE49-F238E27FC236}">
                <a16:creationId xmlns:a16="http://schemas.microsoft.com/office/drawing/2014/main" id="{27A250C6-59E6-7B63-CA25-7ED25DBB53C9}"/>
              </a:ext>
            </a:extLst>
          </p:cNvPr>
          <p:cNvPicPr>
            <a:picLocks noGrp="1" noChangeAspect="1"/>
          </p:cNvPicPr>
          <p:nvPr>
            <p:ph idx="1"/>
          </p:nvPr>
        </p:nvPicPr>
        <p:blipFill>
          <a:blip r:embed="rId4"/>
          <a:stretch>
            <a:fillRect/>
          </a:stretch>
        </p:blipFill>
        <p:spPr>
          <a:xfrm>
            <a:off x="3053080" y="1477866"/>
            <a:ext cx="6085840" cy="5230370"/>
          </a:xfrm>
          <a:prstGeom prst="rect">
            <a:avLst/>
          </a:prstGeom>
        </p:spPr>
      </p:pic>
    </p:spTree>
    <p:extLst>
      <p:ext uri="{BB962C8B-B14F-4D97-AF65-F5344CB8AC3E}">
        <p14:creationId xmlns:p14="http://schemas.microsoft.com/office/powerpoint/2010/main" val="3153430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71145-06A1-A352-C048-20CF64A8FDAB}"/>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711974EF-9EC1-B0E7-224B-833743EFE79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2B0F65A-C1F1-C49D-0462-27294D75E64B}"/>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13CA641-7BA0-4BBA-C0BA-B95E5E56C441}"/>
              </a:ext>
            </a:extLst>
          </p:cNvPr>
          <p:cNvSpPr>
            <a:spLocks noGrp="1"/>
          </p:cNvSpPr>
          <p:nvPr>
            <p:ph type="title"/>
          </p:nvPr>
        </p:nvSpPr>
        <p:spPr>
          <a:xfrm>
            <a:off x="838200" y="1016000"/>
            <a:ext cx="10515600" cy="674688"/>
          </a:xfrm>
        </p:spPr>
        <p:txBody>
          <a:bodyPr>
            <a:noAutofit/>
          </a:bodyPr>
          <a:lstStyle/>
          <a:p>
            <a:pPr algn="ctr"/>
            <a:r>
              <a:rPr lang="pl-PL" sz="1800" b="1" noProof="0" dirty="0">
                <a:latin typeface="+mn-lt"/>
              </a:rPr>
              <a:t>Zawiadomienie o nadaniu lub odebraniu uprawnień do korzystania z krajowego systemu e-faktur – wzór:</a:t>
            </a:r>
          </a:p>
        </p:txBody>
      </p:sp>
      <p:pic>
        <p:nvPicPr>
          <p:cNvPr id="4" name="Symbol zastępczy zawartości 6">
            <a:extLst>
              <a:ext uri="{FF2B5EF4-FFF2-40B4-BE49-F238E27FC236}">
                <a16:creationId xmlns:a16="http://schemas.microsoft.com/office/drawing/2014/main" id="{1E733014-2273-787D-C026-121B816593EC}"/>
              </a:ext>
            </a:extLst>
          </p:cNvPr>
          <p:cNvPicPr>
            <a:picLocks noGrp="1" noChangeAspect="1"/>
          </p:cNvPicPr>
          <p:nvPr>
            <p:ph idx="1"/>
          </p:nvPr>
        </p:nvPicPr>
        <p:blipFill>
          <a:blip r:embed="rId4"/>
          <a:stretch>
            <a:fillRect/>
          </a:stretch>
        </p:blipFill>
        <p:spPr>
          <a:xfrm>
            <a:off x="1413795" y="1525650"/>
            <a:ext cx="9364410" cy="4953554"/>
          </a:xfrm>
          <a:prstGeom prst="rect">
            <a:avLst/>
          </a:prstGeom>
        </p:spPr>
      </p:pic>
    </p:spTree>
    <p:extLst>
      <p:ext uri="{BB962C8B-B14F-4D97-AF65-F5344CB8AC3E}">
        <p14:creationId xmlns:p14="http://schemas.microsoft.com/office/powerpoint/2010/main" val="3920001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A943253-DA5C-F71F-BDDF-D6B768694FE5}"/>
              </a:ext>
            </a:extLst>
          </p:cNvPr>
          <p:cNvSpPr>
            <a:spLocks noGrp="1"/>
          </p:cNvSpPr>
          <p:nvPr>
            <p:ph idx="1"/>
          </p:nvPr>
        </p:nvSpPr>
        <p:spPr>
          <a:xfrm>
            <a:off x="838200" y="1825625"/>
            <a:ext cx="10515600" cy="4351338"/>
          </a:xfrm>
        </p:spPr>
        <p:txBody>
          <a:bodyPr>
            <a:normAutofit/>
          </a:bodyPr>
          <a:lstStyle/>
          <a:p>
            <a:pPr marL="0" indent="0" algn="just">
              <a:buNone/>
            </a:pPr>
            <a:r>
              <a:rPr lang="pl-PL" sz="2400" dirty="0"/>
              <a:t>System KSeF służy m.in. do:</a:t>
            </a:r>
          </a:p>
          <a:p>
            <a:pPr algn="just"/>
            <a:r>
              <a:rPr lang="pl-PL" sz="2400" dirty="0"/>
              <a:t>Nadawania, odbierania i weryfikacji uprawnień</a:t>
            </a:r>
          </a:p>
          <a:p>
            <a:pPr algn="just"/>
            <a:r>
              <a:rPr lang="pl-PL" sz="2400" dirty="0"/>
              <a:t>Wystawiania faktur ustrukturyzowanych</a:t>
            </a:r>
          </a:p>
          <a:p>
            <a:pPr algn="just"/>
            <a:r>
              <a:rPr lang="pl-PL" sz="2400" dirty="0"/>
              <a:t>Przechowywania faktur ustrukturyzowanych</a:t>
            </a:r>
          </a:p>
          <a:p>
            <a:pPr algn="just"/>
            <a:r>
              <a:rPr lang="pl-PL" sz="2400" dirty="0"/>
              <a:t>Przyjmowania faktur wystawianych w trybie Offline</a:t>
            </a:r>
          </a:p>
          <a:p>
            <a:pPr algn="just"/>
            <a:r>
              <a:rPr lang="pl-PL" sz="2400" dirty="0"/>
              <a:t>Wystawiania faktur VAT RR i VAT RR KOREKTA</a:t>
            </a:r>
          </a:p>
          <a:p>
            <a:pPr algn="just"/>
            <a:r>
              <a:rPr lang="pl-PL" sz="2400" dirty="0"/>
              <a:t>Analizy i kontroli prawidłowości danych z faktur ustrukturyzowanych</a:t>
            </a:r>
          </a:p>
        </p:txBody>
      </p:sp>
      <p:pic>
        <p:nvPicPr>
          <p:cNvPr id="5" name="Obraz 4">
            <a:extLst>
              <a:ext uri="{FF2B5EF4-FFF2-40B4-BE49-F238E27FC236}">
                <a16:creationId xmlns:a16="http://schemas.microsoft.com/office/drawing/2014/main" id="{30FC4712-A743-D681-7A82-C10AD9F9DA7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F8A7058-2EAB-807D-7C3B-949EFAEDDA6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025B8593-54B4-9F93-CB27-00FF2AB03C1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a:t>
            </a:r>
            <a:endParaRPr lang="en-US" sz="3600" b="1" dirty="0">
              <a:latin typeface="+mn-lt"/>
            </a:endParaRPr>
          </a:p>
        </p:txBody>
      </p:sp>
    </p:spTree>
    <p:extLst>
      <p:ext uri="{BB962C8B-B14F-4D97-AF65-F5344CB8AC3E}">
        <p14:creationId xmlns:p14="http://schemas.microsoft.com/office/powerpoint/2010/main" val="4219041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71145-06A1-A352-C048-20CF64A8FDAB}"/>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711974EF-9EC1-B0E7-224B-833743EFE79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2B0F65A-C1F1-C49D-0462-27294D75E64B}"/>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13CA641-7BA0-4BBA-C0BA-B95E5E56C441}"/>
              </a:ext>
            </a:extLst>
          </p:cNvPr>
          <p:cNvSpPr>
            <a:spLocks noGrp="1"/>
          </p:cNvSpPr>
          <p:nvPr>
            <p:ph type="title"/>
          </p:nvPr>
        </p:nvSpPr>
        <p:spPr>
          <a:xfrm>
            <a:off x="838200" y="1232131"/>
            <a:ext cx="10515600" cy="674688"/>
          </a:xfrm>
        </p:spPr>
        <p:txBody>
          <a:bodyPr>
            <a:noAutofit/>
          </a:bodyPr>
          <a:lstStyle/>
          <a:p>
            <a:pPr algn="ctr"/>
            <a:r>
              <a:rPr lang="pl-PL" sz="4000" b="1" noProof="0" dirty="0">
                <a:latin typeface="+mn-lt"/>
              </a:rPr>
              <a:t>Zmiany w składaniu ZAW-FA</a:t>
            </a:r>
          </a:p>
        </p:txBody>
      </p:sp>
      <p:sp>
        <p:nvSpPr>
          <p:cNvPr id="7" name="Symbol zastępczy zawartości 6"/>
          <p:cNvSpPr>
            <a:spLocks noGrp="1"/>
          </p:cNvSpPr>
          <p:nvPr>
            <p:ph idx="1"/>
          </p:nvPr>
        </p:nvSpPr>
        <p:spPr>
          <a:xfrm>
            <a:off x="838200" y="2643447"/>
            <a:ext cx="10515600" cy="3533516"/>
          </a:xfrm>
        </p:spPr>
        <p:txBody>
          <a:bodyPr>
            <a:normAutofit fontScale="85000" lnSpcReduction="20000"/>
          </a:bodyPr>
          <a:lstStyle/>
          <a:p>
            <a:pPr marL="0" indent="0" algn="just">
              <a:buNone/>
            </a:pPr>
            <a:r>
              <a:rPr lang="pl-PL" sz="4400" dirty="0"/>
              <a:t>Od 1 stycznia 2026 r. zawiadomienie ZAW-FA składane przez ePUAP do urzędów skarbowych nie jest uznawane za skutecznie doręczone.</a:t>
            </a:r>
          </a:p>
          <a:p>
            <a:pPr marL="0" indent="0" algn="just">
              <a:buNone/>
            </a:pPr>
            <a:endParaRPr lang="pl-PL" sz="4400" dirty="0"/>
          </a:p>
          <a:p>
            <a:pPr marL="0" indent="0" algn="just">
              <a:buNone/>
            </a:pPr>
            <a:r>
              <a:rPr lang="pl-PL" sz="4400" dirty="0"/>
              <a:t>Pełnomocnictwo ogólne (PPO-1) upoważnia pełnomocnika do podpisania zawiadomienia </a:t>
            </a:r>
          </a:p>
          <a:p>
            <a:pPr marL="0" indent="0" algn="just">
              <a:buNone/>
            </a:pPr>
            <a:r>
              <a:rPr lang="pl-PL" sz="4400" dirty="0"/>
              <a:t>ZAW-FA w imieniu podatnika.</a:t>
            </a:r>
          </a:p>
        </p:txBody>
      </p:sp>
    </p:spTree>
    <p:extLst>
      <p:ext uri="{BB962C8B-B14F-4D97-AF65-F5344CB8AC3E}">
        <p14:creationId xmlns:p14="http://schemas.microsoft.com/office/powerpoint/2010/main" val="3920001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435C2-B21D-CFB9-033B-22B55034BBCF}"/>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4A5269A-7D09-DBAF-559A-0B96DAD0F63B}"/>
              </a:ext>
            </a:extLst>
          </p:cNvPr>
          <p:cNvSpPr>
            <a:spLocks noGrp="1"/>
          </p:cNvSpPr>
          <p:nvPr>
            <p:ph idx="1"/>
          </p:nvPr>
        </p:nvSpPr>
        <p:spPr>
          <a:xfrm>
            <a:off x="838200" y="1825625"/>
            <a:ext cx="10515600" cy="4351338"/>
          </a:xfrm>
        </p:spPr>
        <p:txBody>
          <a:bodyPr>
            <a:normAutofit/>
          </a:bodyPr>
          <a:lstStyle/>
          <a:p>
            <a:pPr marL="0" indent="0">
              <a:buNone/>
            </a:pPr>
            <a:r>
              <a:rPr lang="pl-PL" sz="2000" dirty="0"/>
              <a:t>Faktura ustrukturyzowana od 1 lutego 2026 r. powinna być wystawiana wyłącznie przy użyciu struktury logicznej FA(3) i obsługiwana w systemie KSeF.</a:t>
            </a:r>
          </a:p>
          <a:p>
            <a:pPr marL="0" indent="0">
              <a:buNone/>
            </a:pPr>
            <a:endParaRPr lang="pl-PL" sz="2000" dirty="0"/>
          </a:p>
          <a:p>
            <a:pPr marL="0" indent="0">
              <a:buNone/>
            </a:pPr>
            <a:r>
              <a:rPr lang="pl-PL" sz="2000" dirty="0"/>
              <a:t>Faktury te przyjmują format XML i każda z nich posiada przydzielony numer KSeF, co umożliwia ich jednoznaczną identyfikację.</a:t>
            </a:r>
          </a:p>
          <a:p>
            <a:pPr marL="0" indent="0">
              <a:buNone/>
            </a:pPr>
            <a:endParaRPr lang="pl-PL" sz="2000" dirty="0"/>
          </a:p>
          <a:p>
            <a:pPr marL="0" indent="0">
              <a:buNone/>
            </a:pPr>
            <a:r>
              <a:rPr lang="pl-PL" sz="2000" dirty="0"/>
              <a:t>W systemie KSeF mogą być wystawiane i odbierane wyłącznie faktury ustrukturyzowane, co zapewnia spójność i automatyzację procesu fakturowania.</a:t>
            </a:r>
          </a:p>
        </p:txBody>
      </p:sp>
      <p:pic>
        <p:nvPicPr>
          <p:cNvPr id="5" name="Obraz 4">
            <a:extLst>
              <a:ext uri="{FF2B5EF4-FFF2-40B4-BE49-F238E27FC236}">
                <a16:creationId xmlns:a16="http://schemas.microsoft.com/office/drawing/2014/main" id="{D87E4392-5BBE-9E17-DAFC-6B5B32835A3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46AE6F3-7F44-49BC-0EDC-69A4C76AC27B}"/>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5D3D5F05-7225-BE9A-FDE4-845726566E7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ustrukturyzowana</a:t>
            </a:r>
            <a:endParaRPr lang="en-US" sz="3600" b="1" dirty="0">
              <a:latin typeface="+mn-lt"/>
            </a:endParaRPr>
          </a:p>
        </p:txBody>
      </p:sp>
    </p:spTree>
    <p:extLst>
      <p:ext uri="{BB962C8B-B14F-4D97-AF65-F5344CB8AC3E}">
        <p14:creationId xmlns:p14="http://schemas.microsoft.com/office/powerpoint/2010/main" val="850108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33BA0-82F6-E472-9521-505756534284}"/>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5847714-6601-8B12-FD03-9AFAFEF4AB65}"/>
              </a:ext>
            </a:extLst>
          </p:cNvPr>
          <p:cNvSpPr>
            <a:spLocks noGrp="1"/>
          </p:cNvSpPr>
          <p:nvPr>
            <p:ph idx="1"/>
          </p:nvPr>
        </p:nvSpPr>
        <p:spPr>
          <a:xfrm>
            <a:off x="838200" y="1825625"/>
            <a:ext cx="10515600" cy="4351338"/>
          </a:xfrm>
        </p:spPr>
        <p:txBody>
          <a:bodyPr>
            <a:normAutofit/>
          </a:bodyPr>
          <a:lstStyle/>
          <a:p>
            <a:pPr marL="0" indent="0">
              <a:buNone/>
            </a:pPr>
            <a:r>
              <a:rPr lang="pl-PL" sz="2000" dirty="0"/>
              <a:t>System udostępnia podmiotom korzystającym z KSeF informacje m.in. o dacie i czasie wystawienia faktury.</a:t>
            </a:r>
          </a:p>
          <a:p>
            <a:pPr marL="0" indent="0">
              <a:buNone/>
            </a:pPr>
            <a:r>
              <a:rPr lang="pl-PL" sz="2000" dirty="0"/>
              <a:t>Data wystawienia widoczna jest m.in. w Urzędowym Poświadczeniu Odbioru (UPO).</a:t>
            </a:r>
          </a:p>
          <a:p>
            <a:pPr marL="0" indent="0">
              <a:buNone/>
            </a:pPr>
            <a:endParaRPr lang="pl-PL" sz="2000" dirty="0"/>
          </a:p>
          <a:p>
            <a:pPr marL="0" indent="0">
              <a:buNone/>
            </a:pPr>
            <a:r>
              <a:rPr lang="pl-PL" sz="2000" dirty="0"/>
              <a:t>Zgodnie z przepisami ustawy, datą wystawienia faktury ustrukturyzowanej jest data przesłania jej do KSeF, przy założeniu, że zgadza się ona z datą wskazaną przez podatnika w polu P_1.</a:t>
            </a:r>
          </a:p>
          <a:p>
            <a:pPr marL="0" indent="0">
              <a:buNone/>
            </a:pPr>
            <a:r>
              <a:rPr lang="pl-PL" sz="2000" dirty="0"/>
              <a:t>W przypadku gdy data przesłania do KSeF jest późniejsza niż data wskazana na fakturze, faktura traktowana jest jako wystawiona w trybie offline24, a jej datą wystawienia pozostaje data wskazana przez podatnika w polu P_1, a nie data przesłania do systemu.</a:t>
            </a:r>
          </a:p>
        </p:txBody>
      </p:sp>
      <p:pic>
        <p:nvPicPr>
          <p:cNvPr id="5" name="Obraz 4">
            <a:extLst>
              <a:ext uri="{FF2B5EF4-FFF2-40B4-BE49-F238E27FC236}">
                <a16:creationId xmlns:a16="http://schemas.microsoft.com/office/drawing/2014/main" id="{50AC99C9-A3BF-510B-9DB8-563F4DF2D23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D361421E-EC0E-7686-9861-EA53CE6199C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ABA60531-26B7-B951-45A1-A2A44E11ED1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Data wystawienia faktury ustrukturyzowanej</a:t>
            </a:r>
            <a:endParaRPr lang="en-US" sz="3600" b="1" dirty="0">
              <a:latin typeface="+mn-lt"/>
            </a:endParaRPr>
          </a:p>
        </p:txBody>
      </p:sp>
    </p:spTree>
    <p:extLst>
      <p:ext uri="{BB962C8B-B14F-4D97-AF65-F5344CB8AC3E}">
        <p14:creationId xmlns:p14="http://schemas.microsoft.com/office/powerpoint/2010/main" val="1603901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B6911-7D6E-E66C-CC63-804D30D9869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D01C09F-30BB-78E8-A348-73E15CAB6C49}"/>
              </a:ext>
            </a:extLst>
          </p:cNvPr>
          <p:cNvSpPr>
            <a:spLocks noGrp="1"/>
          </p:cNvSpPr>
          <p:nvPr>
            <p:ph idx="1"/>
          </p:nvPr>
        </p:nvSpPr>
        <p:spPr>
          <a:xfrm>
            <a:off x="838200" y="1825625"/>
            <a:ext cx="10515600" cy="4351338"/>
          </a:xfrm>
        </p:spPr>
        <p:txBody>
          <a:bodyPr>
            <a:normAutofit/>
          </a:bodyPr>
          <a:lstStyle/>
          <a:p>
            <a:pPr marL="0" indent="0">
              <a:buNone/>
            </a:pPr>
            <a:r>
              <a:rPr lang="pl-PL" sz="2000" dirty="0"/>
              <a:t>Aby wystawić fakturę w KSeF należy:</a:t>
            </a:r>
          </a:p>
          <a:p>
            <a:pPr marL="457200" indent="-457200">
              <a:buFont typeface="+mj-lt"/>
              <a:buAutoNum type="arabicPeriod"/>
            </a:pPr>
            <a:r>
              <a:rPr lang="pl-PL" sz="2000" dirty="0"/>
              <a:t>Zweryfikować zakres posiadanych uprawnień – uprawnienie do wystawiania faktur w KSeF</a:t>
            </a:r>
          </a:p>
          <a:p>
            <a:pPr marL="457200" indent="-457200">
              <a:buFont typeface="+mj-lt"/>
              <a:buAutoNum type="arabicPeriod"/>
            </a:pPr>
            <a:r>
              <a:rPr lang="pl-PL" sz="2000" dirty="0"/>
              <a:t>Uwierzytelnić się do programu do obsługi KSeF</a:t>
            </a:r>
          </a:p>
          <a:p>
            <a:pPr marL="457200" indent="-457200">
              <a:buFont typeface="+mj-lt"/>
              <a:buAutoNum type="arabicPeriod"/>
            </a:pPr>
            <a:r>
              <a:rPr lang="pl-PL" sz="2000" dirty="0"/>
              <a:t>Wypełnić dane faktury (i sprawdzić ich poprawność)</a:t>
            </a:r>
          </a:p>
          <a:p>
            <a:pPr marL="457200" indent="-457200">
              <a:buFont typeface="+mj-lt"/>
              <a:buAutoNum type="arabicPeriod"/>
            </a:pPr>
            <a:r>
              <a:rPr lang="pl-PL" sz="2000" dirty="0"/>
              <a:t>Przesłać fakturę do KSeF</a:t>
            </a:r>
          </a:p>
          <a:p>
            <a:pPr marL="0" indent="0">
              <a:buNone/>
            </a:pPr>
            <a:endParaRPr lang="pl-PL" sz="2000" dirty="0"/>
          </a:p>
          <a:p>
            <a:pPr marL="0" indent="0">
              <a:buNone/>
            </a:pPr>
            <a:r>
              <a:rPr lang="pl-PL" sz="2000" dirty="0"/>
              <a:t>Po weryfikacji i przetworzeniu dokumentu automatycznie zostanie nadany numer identyfikujący fakturę.</a:t>
            </a:r>
          </a:p>
          <a:p>
            <a:pPr marL="0" indent="0">
              <a:buNone/>
            </a:pPr>
            <a:r>
              <a:rPr lang="pl-PL" sz="2000" dirty="0"/>
              <a:t>Możliwe także będzie uzyskanie Urzędowego Poświadczenia Odbioru.</a:t>
            </a:r>
          </a:p>
        </p:txBody>
      </p:sp>
      <p:pic>
        <p:nvPicPr>
          <p:cNvPr id="5" name="Obraz 4">
            <a:extLst>
              <a:ext uri="{FF2B5EF4-FFF2-40B4-BE49-F238E27FC236}">
                <a16:creationId xmlns:a16="http://schemas.microsoft.com/office/drawing/2014/main" id="{4217E5D4-AFFD-677D-C2E7-AF9D8725F5AC}"/>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EC71BE4-711C-E8CE-31B6-BADFDC6BDFE1}"/>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09138D1D-3156-08B1-B0DE-6C60D90B12F7}"/>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Wystawianie faktury ustrukturyzowanej</a:t>
            </a:r>
            <a:endParaRPr lang="en-US" sz="3600" b="1" dirty="0">
              <a:latin typeface="+mn-lt"/>
            </a:endParaRPr>
          </a:p>
        </p:txBody>
      </p:sp>
    </p:spTree>
    <p:extLst>
      <p:ext uri="{BB962C8B-B14F-4D97-AF65-F5344CB8AC3E}">
        <p14:creationId xmlns:p14="http://schemas.microsoft.com/office/powerpoint/2010/main" val="64760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E7C21-61D3-2885-D611-48B33E38928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48D7B68-B3CD-5015-FCBB-ED9A7639414A}"/>
              </a:ext>
            </a:extLst>
          </p:cNvPr>
          <p:cNvSpPr>
            <a:spLocks noGrp="1"/>
          </p:cNvSpPr>
          <p:nvPr>
            <p:ph idx="1"/>
          </p:nvPr>
        </p:nvSpPr>
        <p:spPr>
          <a:xfrm>
            <a:off x="838200" y="1825625"/>
            <a:ext cx="10515600" cy="4351338"/>
          </a:xfrm>
        </p:spPr>
        <p:txBody>
          <a:bodyPr>
            <a:normAutofit/>
          </a:bodyPr>
          <a:lstStyle/>
          <a:p>
            <a:pPr marL="0" indent="0">
              <a:buNone/>
            </a:pPr>
            <a:r>
              <a:rPr lang="pl-PL" sz="2000" dirty="0"/>
              <a:t>System każdorazowo weryfikuje uprawnienia przesyłającego oraz zgodność przekazanego pliku z dedykowaną strukturą xsd.</a:t>
            </a:r>
          </a:p>
          <a:p>
            <a:pPr marL="0" indent="0">
              <a:buNone/>
            </a:pPr>
            <a:endParaRPr lang="pl-PL" sz="2000" dirty="0"/>
          </a:p>
          <a:p>
            <a:pPr marL="0" indent="0">
              <a:buNone/>
            </a:pPr>
            <a:r>
              <a:rPr lang="pl-PL" sz="2000" dirty="0"/>
              <a:t>Po przesłaniu faktury nie jest możliwa jej edycja. Jedyną możliwością poprawienia ewentualnych błędów jest wystawienie faktury korygującej w KSeF.</a:t>
            </a:r>
          </a:p>
          <a:p>
            <a:pPr marL="0" indent="0">
              <a:buNone/>
            </a:pPr>
            <a:endParaRPr lang="pl-PL" sz="2000" dirty="0"/>
          </a:p>
          <a:p>
            <a:pPr marL="0" indent="0">
              <a:buNone/>
            </a:pPr>
            <a:r>
              <a:rPr lang="pl-PL" sz="2000" dirty="0"/>
              <a:t>KSeF nie umożliwia usuwania lub anulowania przesłanych faktur.</a:t>
            </a:r>
          </a:p>
          <a:p>
            <a:pPr marL="0" indent="0">
              <a:buNone/>
            </a:pPr>
            <a:endParaRPr lang="pl-PL" sz="2000" dirty="0"/>
          </a:p>
          <a:p>
            <a:pPr marL="0" indent="0">
              <a:buNone/>
            </a:pPr>
            <a:r>
              <a:rPr lang="pl-PL" sz="2000" dirty="0"/>
              <a:t>Istnieje możliwość wizualizacji e-faktury np. w postaci pliku pdf. Poza zewnętrznymi aplikacjami, możliwe jest to także w bezpłatnych narzędziach oferowanych przez MF – tj. w Aplikacji Podatnika KSeF, Aplikacji Mobilnej KSeF czy e-mikrofirmie.</a:t>
            </a:r>
          </a:p>
        </p:txBody>
      </p:sp>
      <p:pic>
        <p:nvPicPr>
          <p:cNvPr id="5" name="Obraz 4">
            <a:extLst>
              <a:ext uri="{FF2B5EF4-FFF2-40B4-BE49-F238E27FC236}">
                <a16:creationId xmlns:a16="http://schemas.microsoft.com/office/drawing/2014/main" id="{9C242A45-E7B2-B8B7-3D26-0660B4E9AE3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6FB7E24-432B-6CA8-3CF6-36B0390BAB3B}"/>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A1619C3-AAD1-45DB-C8ED-A7D4DAA97A6D}"/>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ustrukturyzowana w KSeF</a:t>
            </a:r>
            <a:endParaRPr lang="en-US" sz="3600" b="1" dirty="0">
              <a:latin typeface="+mn-lt"/>
            </a:endParaRPr>
          </a:p>
        </p:txBody>
      </p:sp>
    </p:spTree>
    <p:extLst>
      <p:ext uri="{BB962C8B-B14F-4D97-AF65-F5344CB8AC3E}">
        <p14:creationId xmlns:p14="http://schemas.microsoft.com/office/powerpoint/2010/main" val="222005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6A26E-8215-5081-3624-6B468CE335E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69A61B6-7F15-9DFD-1981-0E5AD7A564D6}"/>
              </a:ext>
            </a:extLst>
          </p:cNvPr>
          <p:cNvSpPr>
            <a:spLocks noGrp="1"/>
          </p:cNvSpPr>
          <p:nvPr>
            <p:ph idx="1"/>
          </p:nvPr>
        </p:nvSpPr>
        <p:spPr>
          <a:xfrm>
            <a:off x="838200" y="1825625"/>
            <a:ext cx="10515600" cy="4351338"/>
          </a:xfrm>
        </p:spPr>
        <p:txBody>
          <a:bodyPr>
            <a:normAutofit fontScale="92500" lnSpcReduction="10000"/>
          </a:bodyPr>
          <a:lstStyle/>
          <a:p>
            <a:pPr marL="0" indent="0">
              <a:buNone/>
            </a:pPr>
            <a:r>
              <a:rPr lang="pl-PL" sz="2000" dirty="0"/>
              <a:t>Dokumenty dla nabywcy w przypadku faktury wystawionej w trybie ONLINE zależą od tego, czy fakturze został już nadany numer KSeF oraz od statusu nabywcy.</a:t>
            </a:r>
          </a:p>
          <a:p>
            <a:pPr marL="0" indent="0">
              <a:buNone/>
            </a:pPr>
            <a:r>
              <a:rPr lang="pl-PL" sz="2000" dirty="0"/>
              <a:t>Jeśli faktura ma już numer KSeF:</a:t>
            </a:r>
          </a:p>
          <a:p>
            <a:r>
              <a:rPr lang="pl-PL" sz="2000" dirty="0"/>
              <a:t>gdy nabywcą jest podatnik krajowy z NIP, który otrzymał fakturę w KSeF, sprzedawca może dodatkowo wydać fakturę w formie wizualizowanej (np. wydruk lub plik PDF z kodem QR z numerem KSeF,</a:t>
            </a:r>
          </a:p>
          <a:p>
            <a:r>
              <a:rPr lang="pl-PL" sz="2000" dirty="0"/>
              <a:t>gdy nabywcą jest podmiot wskazany w art. 106gb ust. 4 ustawy, faktura wydawana jest w formie uzgodnionej – jeśli przekazywana poza KSeF, również powinna zawierać kod QR z numerem KSeF.</a:t>
            </a:r>
          </a:p>
          <a:p>
            <a:pPr marL="0" indent="0">
              <a:buNone/>
            </a:pPr>
            <a:endParaRPr lang="pl-PL" sz="2000" dirty="0"/>
          </a:p>
          <a:p>
            <a:pPr marL="0" indent="0">
              <a:buNone/>
            </a:pPr>
            <a:r>
              <a:rPr lang="pl-PL" sz="2000" dirty="0"/>
              <a:t>Jeśli faktura nie ma jeszcze numeru KSeF, sprzedawca może wydać nabywcy potwierdzenie transakcji, które informuje, że w KSeF zostanie wystawiona faktura o określonej treści handlowej, bez względu na status nabywcy.</a:t>
            </a:r>
          </a:p>
          <a:p>
            <a:pPr marL="0" indent="0">
              <a:buNone/>
            </a:pPr>
            <a:endParaRPr lang="pl-PL" sz="2000" dirty="0"/>
          </a:p>
          <a:p>
            <a:pPr marL="0" indent="0">
              <a:buNone/>
            </a:pPr>
            <a:r>
              <a:rPr lang="pl-PL" sz="2000" dirty="0"/>
              <a:t>W przypadku transakcji na rzecz nabywcy wskazanego w art. 106gb ust. 4 ustawy, faktura musi być wydana w sposób uzgodniony, nawet jeśli wystawca przekazał nabywcy potwierdzenie transakcji.</a:t>
            </a:r>
          </a:p>
        </p:txBody>
      </p:sp>
      <p:pic>
        <p:nvPicPr>
          <p:cNvPr id="5" name="Obraz 4">
            <a:extLst>
              <a:ext uri="{FF2B5EF4-FFF2-40B4-BE49-F238E27FC236}">
                <a16:creationId xmlns:a16="http://schemas.microsoft.com/office/drawing/2014/main" id="{7DA5D1FE-FE3A-F2B2-3721-484D4AF1309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03DFD66A-F3A4-DB14-AB3B-7F272B028E4D}"/>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B09E2E8-03F1-21E3-C34F-2F27F71034B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Potwierdzenie transakcji</a:t>
            </a:r>
            <a:endParaRPr lang="en-US" sz="3600" b="1" dirty="0">
              <a:latin typeface="+mn-lt"/>
            </a:endParaRPr>
          </a:p>
        </p:txBody>
      </p:sp>
    </p:spTree>
    <p:extLst>
      <p:ext uri="{BB962C8B-B14F-4D97-AF65-F5344CB8AC3E}">
        <p14:creationId xmlns:p14="http://schemas.microsoft.com/office/powerpoint/2010/main" val="1233453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D01D4-5D74-2ED6-6D1E-9BACCEAA8E4D}"/>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0B9E54A-FE03-94B0-126A-B43BF6AF8088}"/>
              </a:ext>
            </a:extLst>
          </p:cNvPr>
          <p:cNvSpPr>
            <a:spLocks noGrp="1"/>
          </p:cNvSpPr>
          <p:nvPr>
            <p:ph idx="1"/>
          </p:nvPr>
        </p:nvSpPr>
        <p:spPr>
          <a:xfrm>
            <a:off x="838200" y="1825625"/>
            <a:ext cx="10515600" cy="4351338"/>
          </a:xfrm>
        </p:spPr>
        <p:txBody>
          <a:bodyPr>
            <a:normAutofit lnSpcReduction="10000"/>
          </a:bodyPr>
          <a:lstStyle/>
          <a:p>
            <a:pPr marL="0" indent="0">
              <a:buNone/>
            </a:pPr>
            <a:r>
              <a:rPr lang="pl-PL" sz="2000" dirty="0"/>
              <a:t>Dokumenty dla nabywcy w przypadku faktury wystawionej w trybie OFFLINE (offline24 lub offline – niedostępność KSeF) zależą od tego, czy fakturze został nadany numer KSeF oraz od statusu nabywcy.</a:t>
            </a:r>
          </a:p>
          <a:p>
            <a:pPr marL="0" indent="0">
              <a:buNone/>
            </a:pPr>
            <a:endParaRPr lang="pl-PL" sz="2000" dirty="0"/>
          </a:p>
          <a:p>
            <a:pPr marL="0" indent="0">
              <a:buNone/>
            </a:pPr>
            <a:r>
              <a:rPr lang="pl-PL" sz="2000" dirty="0"/>
              <a:t>Jeśli faktura ma już numer KSeF, sprzedawca może wydać ją nabywcy w formie zwizualizowanej (np. wydruk lub plik PDF drogą elektroniczną) z kodem QR z numerem KSeF.</a:t>
            </a:r>
          </a:p>
          <a:p>
            <a:pPr marL="0" indent="0">
              <a:buNone/>
            </a:pPr>
            <a:endParaRPr lang="pl-PL" sz="2000" dirty="0"/>
          </a:p>
          <a:p>
            <a:pPr marL="0" indent="0">
              <a:buNone/>
            </a:pPr>
            <a:r>
              <a:rPr lang="pl-PL" sz="2000" dirty="0"/>
              <a:t>Jeśli faktura nie ma jeszcze numeru KSeF:</a:t>
            </a:r>
          </a:p>
          <a:p>
            <a:r>
              <a:rPr lang="pl-PL" sz="2000" dirty="0"/>
              <a:t>gdy nabywcą jest podmiot wskazany w art. 106gb ust. 4 ustawy, faktura wydawana jest w formie uzgodnionej – jeśli przekazywana poza KSeF, powinna zawierać dwa kody QR – z oznaczeniem „OFFLINE” i „CERTYFIKAT”,</a:t>
            </a:r>
          </a:p>
          <a:p>
            <a:r>
              <a:rPr lang="pl-PL" sz="2000" dirty="0"/>
              <a:t>gdy nabywcą jest podatnik krajowy z NIP, sprzedawca nie wydaje faktury w inny sposób niż poprzez KSeF, ale może wydać nabywcy potwierdzenie transakcji, informujące o wystawieniu faktury, która zostanie przesłana w KSeF.</a:t>
            </a:r>
          </a:p>
        </p:txBody>
      </p:sp>
      <p:pic>
        <p:nvPicPr>
          <p:cNvPr id="5" name="Obraz 4">
            <a:extLst>
              <a:ext uri="{FF2B5EF4-FFF2-40B4-BE49-F238E27FC236}">
                <a16:creationId xmlns:a16="http://schemas.microsoft.com/office/drawing/2014/main" id="{8EC43A19-1A1B-A261-82E6-2D353A383AB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3A16B97-D92A-4B19-3D04-CDDCF523E7A7}"/>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87272CCB-94F7-5F1C-886E-47B9B57F74A8}"/>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Potwierdzenie transakcji</a:t>
            </a:r>
            <a:endParaRPr lang="en-US" sz="3600" b="1" dirty="0">
              <a:latin typeface="+mn-lt"/>
            </a:endParaRPr>
          </a:p>
        </p:txBody>
      </p:sp>
    </p:spTree>
    <p:extLst>
      <p:ext uri="{BB962C8B-B14F-4D97-AF65-F5344CB8AC3E}">
        <p14:creationId xmlns:p14="http://schemas.microsoft.com/office/powerpoint/2010/main" val="2593760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D717A-81C7-A82E-3498-F126F283E6CF}"/>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A057C71-0B31-201C-3165-1A5F48C2E13C}"/>
              </a:ext>
            </a:extLst>
          </p:cNvPr>
          <p:cNvSpPr>
            <a:spLocks noGrp="1"/>
          </p:cNvSpPr>
          <p:nvPr>
            <p:ph idx="1"/>
          </p:nvPr>
        </p:nvSpPr>
        <p:spPr>
          <a:xfrm>
            <a:off x="838200" y="1825625"/>
            <a:ext cx="10515600" cy="4351338"/>
          </a:xfrm>
        </p:spPr>
        <p:txBody>
          <a:bodyPr>
            <a:normAutofit/>
          </a:bodyPr>
          <a:lstStyle/>
          <a:p>
            <a:pPr marL="0" indent="0">
              <a:buNone/>
            </a:pPr>
            <a:r>
              <a:rPr lang="pl-PL" sz="2000" dirty="0"/>
              <a:t>Dokumenty dla nabywcy w przypadku faktury wystawionej w trybie awaryjnym (art. 106nf ustawy) są wydawane w sposób uzgodniony, niezależnie od statusu nabywcy.</a:t>
            </a:r>
          </a:p>
          <a:p>
            <a:pPr marL="0" indent="0">
              <a:buNone/>
            </a:pPr>
            <a:endParaRPr lang="pl-PL" sz="2000" dirty="0"/>
          </a:p>
          <a:p>
            <a:pPr marL="0" indent="0">
              <a:buNone/>
            </a:pPr>
            <a:r>
              <a:rPr lang="pl-PL" sz="2000" dirty="0"/>
              <a:t>Jeśli nabywca uzgodnił otrzymanie faktury poza KSeF, sprzedawca wydaje fakturę np. w formie wydruku lub pliku PDF drogą elektroniczną, pamiętając o opatrzeniu jej dwoma kodami QR – jednym z napisem „OFFLINE”, drugim z napisem „CERTYFIKAT”.</a:t>
            </a:r>
          </a:p>
          <a:p>
            <a:pPr marL="0" indent="0">
              <a:buNone/>
            </a:pPr>
            <a:endParaRPr lang="pl-PL" sz="2000" dirty="0"/>
          </a:p>
          <a:p>
            <a:pPr marL="0" indent="0">
              <a:buNone/>
            </a:pPr>
            <a:r>
              <a:rPr lang="pl-PL" sz="2000" dirty="0"/>
              <a:t>Jeśli nabywca uzgodnił otrzymanie faktury w KSeF, sprzedawca może dodatkowo wydać potwierdzenie transakcji, które pozwala nabywcy, po zeskanowaniu kodu QR, zweryfikować m.in. czy faktura została już przesłana do systemu.</a:t>
            </a:r>
          </a:p>
        </p:txBody>
      </p:sp>
      <p:pic>
        <p:nvPicPr>
          <p:cNvPr id="5" name="Obraz 4">
            <a:extLst>
              <a:ext uri="{FF2B5EF4-FFF2-40B4-BE49-F238E27FC236}">
                <a16:creationId xmlns:a16="http://schemas.microsoft.com/office/drawing/2014/main" id="{48D4A27A-2348-F6BE-D120-26EC79EDCA6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CD60F45-9917-8739-6D71-A0483B9AB22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279ADD35-61A9-F128-7504-A2E5AB96B043}"/>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Potwierdzenie transakcji</a:t>
            </a:r>
            <a:endParaRPr lang="en-US" sz="3600" b="1" dirty="0">
              <a:latin typeface="+mn-lt"/>
            </a:endParaRPr>
          </a:p>
        </p:txBody>
      </p:sp>
    </p:spTree>
    <p:extLst>
      <p:ext uri="{BB962C8B-B14F-4D97-AF65-F5344CB8AC3E}">
        <p14:creationId xmlns:p14="http://schemas.microsoft.com/office/powerpoint/2010/main" val="3089785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65493-B411-E959-5CCA-2ACC0CCF85D1}"/>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11243C8F-EA2B-3236-4C9E-1A59E3B86E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6FE4EDAF-3F70-6AA1-DBB2-B8E466FC8816}"/>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866D06EF-CD73-2AB3-E661-974153CD2C80}"/>
              </a:ext>
            </a:extLst>
          </p:cNvPr>
          <p:cNvSpPr>
            <a:spLocks noGrp="1"/>
          </p:cNvSpPr>
          <p:nvPr>
            <p:ph type="title"/>
          </p:nvPr>
        </p:nvSpPr>
        <p:spPr>
          <a:xfrm>
            <a:off x="655320" y="2222500"/>
            <a:ext cx="4170680" cy="2413000"/>
          </a:xfrm>
        </p:spPr>
        <p:txBody>
          <a:bodyPr>
            <a:normAutofit/>
          </a:bodyPr>
          <a:lstStyle/>
          <a:p>
            <a:pPr algn="ctr"/>
            <a:r>
              <a:rPr lang="pl-PL" sz="3200" b="1" dirty="0">
                <a:latin typeface="+mn-lt"/>
              </a:rPr>
              <a:t>Przykładowe potwierdzenie transakcji</a:t>
            </a:r>
            <a:endParaRPr lang="en-US" sz="3600" b="1" dirty="0">
              <a:latin typeface="+mn-lt"/>
            </a:endParaRPr>
          </a:p>
        </p:txBody>
      </p:sp>
      <p:pic>
        <p:nvPicPr>
          <p:cNvPr id="8" name="Obraz 7">
            <a:extLst>
              <a:ext uri="{FF2B5EF4-FFF2-40B4-BE49-F238E27FC236}">
                <a16:creationId xmlns:a16="http://schemas.microsoft.com/office/drawing/2014/main" id="{095DE247-778D-F053-E2E1-C03EF4A9E1A0}"/>
              </a:ext>
            </a:extLst>
          </p:cNvPr>
          <p:cNvPicPr>
            <a:picLocks noChangeAspect="1"/>
          </p:cNvPicPr>
          <p:nvPr/>
        </p:nvPicPr>
        <p:blipFill>
          <a:blip r:embed="rId4"/>
          <a:stretch>
            <a:fillRect/>
          </a:stretch>
        </p:blipFill>
        <p:spPr>
          <a:xfrm>
            <a:off x="6008912" y="1107882"/>
            <a:ext cx="4628608" cy="5357716"/>
          </a:xfrm>
          <a:prstGeom prst="rect">
            <a:avLst/>
          </a:prstGeom>
        </p:spPr>
      </p:pic>
    </p:spTree>
    <p:extLst>
      <p:ext uri="{BB962C8B-B14F-4D97-AF65-F5344CB8AC3E}">
        <p14:creationId xmlns:p14="http://schemas.microsoft.com/office/powerpoint/2010/main" val="985648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B0534-17B0-B216-4E3A-4ECCFFD6236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180F6F6-29A3-654D-D23D-DDD32AB4171D}"/>
              </a:ext>
            </a:extLst>
          </p:cNvPr>
          <p:cNvSpPr>
            <a:spLocks noGrp="1"/>
          </p:cNvSpPr>
          <p:nvPr>
            <p:ph idx="1"/>
          </p:nvPr>
        </p:nvSpPr>
        <p:spPr>
          <a:xfrm>
            <a:off x="838200" y="1825625"/>
            <a:ext cx="10515600" cy="4351338"/>
          </a:xfrm>
        </p:spPr>
        <p:txBody>
          <a:bodyPr>
            <a:normAutofit/>
          </a:bodyPr>
          <a:lstStyle/>
          <a:p>
            <a:pPr marL="457200" indent="-457200">
              <a:buFont typeface="+mj-lt"/>
              <a:buAutoNum type="arabicPeriod"/>
            </a:pPr>
            <a:r>
              <a:rPr lang="pl-PL" sz="2000" dirty="0"/>
              <a:t>Nagłówek – zawiera dane techniczne formularz</a:t>
            </a:r>
          </a:p>
          <a:p>
            <a:pPr marL="457200" indent="-457200">
              <a:buFont typeface="+mj-lt"/>
              <a:buAutoNum type="arabicPeriod"/>
            </a:pPr>
            <a:r>
              <a:rPr lang="pl-PL" sz="2000" dirty="0"/>
              <a:t>Podmiot1 – obejmuje dane sprzedawcy</a:t>
            </a:r>
          </a:p>
          <a:p>
            <a:pPr marL="457200" indent="-457200">
              <a:buFont typeface="+mj-lt"/>
              <a:buAutoNum type="arabicPeriod"/>
            </a:pPr>
            <a:r>
              <a:rPr lang="pl-PL" sz="2000" dirty="0"/>
              <a:t>Podmiot2 – zawiera dane nabywcy</a:t>
            </a:r>
          </a:p>
          <a:p>
            <a:pPr marL="457200" indent="-457200">
              <a:buFont typeface="+mj-lt"/>
              <a:buAutoNum type="arabicPeriod"/>
            </a:pPr>
            <a:r>
              <a:rPr lang="pl-PL" sz="2000" dirty="0"/>
              <a:t>Podmiot3 – dotyczy podmiotu trzeciego, np. faktora lub płatnika</a:t>
            </a:r>
          </a:p>
          <a:p>
            <a:pPr marL="457200" indent="-457200">
              <a:buFont typeface="+mj-lt"/>
              <a:buAutoNum type="arabicPeriod"/>
            </a:pPr>
            <a:r>
              <a:rPr lang="pl-PL" sz="2000" dirty="0"/>
              <a:t>PodmiotUpoważniony – obejmuje dane podmiotu upoważnionego, np. komornika sądowego</a:t>
            </a:r>
          </a:p>
          <a:p>
            <a:pPr marL="457200" indent="-457200">
              <a:buFont typeface="+mj-lt"/>
              <a:buAutoNum type="arabicPeriod"/>
            </a:pPr>
            <a:r>
              <a:rPr lang="pl-PL" sz="2000" dirty="0"/>
              <a:t>Fa – element zawierający szczegółowe dane transakcji dokumentowanej fakturą, takie jak numer faktury nadany przez podatnika, datę wystawienia, datę sprzedaży, kwoty netto i VAT, kwotę należności ogółem, pozycje faktury, stawki, adnotacje ustawowe oraz dodatkowe informacje dotyczące płatności, rozliczenia lub warunków transakcji</a:t>
            </a:r>
          </a:p>
          <a:p>
            <a:pPr marL="457200" indent="-457200">
              <a:buFont typeface="+mj-lt"/>
              <a:buAutoNum type="arabicPeriod"/>
            </a:pPr>
            <a:r>
              <a:rPr lang="pl-PL" sz="2000" dirty="0"/>
              <a:t>Stopka – zawiera informacje dodatkowe, np. numer KRS czy wartość kapitału zakładowego</a:t>
            </a:r>
          </a:p>
          <a:p>
            <a:pPr marL="457200" indent="-457200">
              <a:buFont typeface="+mj-lt"/>
              <a:buAutoNum type="arabicPeriod"/>
            </a:pPr>
            <a:r>
              <a:rPr lang="pl-PL" sz="2000" dirty="0"/>
              <a:t>Załącznik – element umożliwiający dołączenie ustrukturyzowanego załącznika do faktury</a:t>
            </a:r>
          </a:p>
        </p:txBody>
      </p:sp>
      <p:pic>
        <p:nvPicPr>
          <p:cNvPr id="5" name="Obraz 4">
            <a:extLst>
              <a:ext uri="{FF2B5EF4-FFF2-40B4-BE49-F238E27FC236}">
                <a16:creationId xmlns:a16="http://schemas.microsoft.com/office/drawing/2014/main" id="{E670F19D-B5D0-04A9-AADF-2B1E1DCEAA2B}"/>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E5781E0-DAA6-05FF-C1E0-F86E9B4C1944}"/>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26EBC1D-4245-CB29-634E-FAFCBED60185}"/>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Struktura logiczna FA(3)</a:t>
            </a:r>
            <a:endParaRPr lang="en-US" sz="3600" b="1" dirty="0">
              <a:latin typeface="+mn-lt"/>
            </a:endParaRPr>
          </a:p>
        </p:txBody>
      </p:sp>
    </p:spTree>
    <p:extLst>
      <p:ext uri="{BB962C8B-B14F-4D97-AF65-F5344CB8AC3E}">
        <p14:creationId xmlns:p14="http://schemas.microsoft.com/office/powerpoint/2010/main" val="3429369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30FC4712-A743-D681-7A82-C10AD9F9DA7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F8A7058-2EAB-807D-7C3B-949EFAEDDA65}"/>
              </a:ext>
            </a:extLst>
          </p:cNvPr>
          <p:cNvPicPr>
            <a:picLocks noChangeAspect="1"/>
          </p:cNvPicPr>
          <p:nvPr/>
        </p:nvPicPr>
        <p:blipFill>
          <a:blip r:embed="rId3"/>
          <a:stretch>
            <a:fillRect/>
          </a:stretch>
        </p:blipFill>
        <p:spPr>
          <a:xfrm>
            <a:off x="-1" y="170718"/>
            <a:ext cx="12192001" cy="1064403"/>
          </a:xfrm>
          <a:prstGeom prst="rect">
            <a:avLst/>
          </a:prstGeom>
        </p:spPr>
      </p:pic>
      <p:pic>
        <p:nvPicPr>
          <p:cNvPr id="97282" name="Picture 2" descr="SG061 Timeline 2026 02 01"/>
          <p:cNvPicPr>
            <a:picLocks noChangeAspect="1" noChangeArrowheads="1"/>
          </p:cNvPicPr>
          <p:nvPr/>
        </p:nvPicPr>
        <p:blipFill>
          <a:blip r:embed="rId4"/>
          <a:srcRect/>
          <a:stretch>
            <a:fillRect/>
          </a:stretch>
        </p:blipFill>
        <p:spPr bwMode="auto">
          <a:xfrm>
            <a:off x="0" y="1088259"/>
            <a:ext cx="12192000" cy="5769741"/>
          </a:xfrm>
          <a:prstGeom prst="rect">
            <a:avLst/>
          </a:prstGeom>
          <a:noFill/>
        </p:spPr>
      </p:pic>
    </p:spTree>
    <p:extLst>
      <p:ext uri="{BB962C8B-B14F-4D97-AF65-F5344CB8AC3E}">
        <p14:creationId xmlns:p14="http://schemas.microsoft.com/office/powerpoint/2010/main" val="4219041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86C3B-5156-C165-0C66-35894D19C28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E3ADDBD-86F5-831E-4BD8-8931223EA3C1}"/>
              </a:ext>
            </a:extLst>
          </p:cNvPr>
          <p:cNvSpPr>
            <a:spLocks noGrp="1"/>
          </p:cNvSpPr>
          <p:nvPr>
            <p:ph idx="1"/>
          </p:nvPr>
        </p:nvSpPr>
        <p:spPr>
          <a:xfrm>
            <a:off x="838200" y="1825625"/>
            <a:ext cx="10515600" cy="4351338"/>
          </a:xfrm>
        </p:spPr>
        <p:txBody>
          <a:bodyPr>
            <a:normAutofit fontScale="92500" lnSpcReduction="10000"/>
          </a:bodyPr>
          <a:lstStyle/>
          <a:p>
            <a:pPr marL="0" indent="0">
              <a:buNone/>
            </a:pPr>
            <a:r>
              <a:rPr lang="pl-PL" sz="1800" dirty="0"/>
              <a:t>Faktura dokumentująca sprzedaż zwolnioną od podatku zgodnie z art. 106e ust. 4 pkt 3 ustawy nie zawiera danych wskazanych w art. 106e ust. 1 pkt 12–14 ustawy, jeśli faktura dokumentuje sprzedaż zwolnioną od podatku na podstawie art. 43 ust. 1, art. 113 ust. 1 i 9 ustawy lub przepisów wydanych na podstawie art. 82 ust. 3 ustawy. Oznacza to, że taka faktura nie zawiera:</a:t>
            </a:r>
          </a:p>
          <a:p>
            <a:r>
              <a:rPr lang="pl-PL" sz="1800" dirty="0"/>
              <a:t>stawki podatku,</a:t>
            </a:r>
          </a:p>
          <a:p>
            <a:r>
              <a:rPr lang="pl-PL" sz="1800" dirty="0"/>
              <a:t>sumy wartości sprzedaży netto, w podziale na sprzedaż objętą poszczególnymi stawkami podatku i sprzedaż zwolnioną,</a:t>
            </a:r>
          </a:p>
          <a:p>
            <a:r>
              <a:rPr lang="pl-PL" sz="1800" dirty="0"/>
              <a:t>kwoty podatku od sumy wartości sprzedaży netto, z podziałem na kwoty dotyczące poszczególnych stawek podatku.</a:t>
            </a:r>
          </a:p>
          <a:p>
            <a:pPr marL="0" indent="0">
              <a:buNone/>
            </a:pPr>
            <a:endParaRPr lang="pl-PL" sz="1800" dirty="0"/>
          </a:p>
          <a:p>
            <a:pPr marL="0" indent="0">
              <a:buNone/>
            </a:pPr>
            <a:r>
              <a:rPr lang="pl-PL" sz="1800" dirty="0"/>
              <a:t>W strukturze e-Faktury przewidziano pole P_13_7 (element Fa), w którym można uwzględnić sumę wartości sprzedaży zwolnionej od podatku. W elemencie FaWiersz, w polu P_12 (stawka podatku) możliwe jest wskazanie oznaczenia „zw”. Wypełnienie tych danych nie jest obowiązkowe.</a:t>
            </a:r>
          </a:p>
          <a:p>
            <a:pPr marL="0" indent="0">
              <a:buNone/>
            </a:pPr>
            <a:endParaRPr lang="pl-PL" sz="1800" dirty="0"/>
          </a:p>
          <a:p>
            <a:pPr marL="0" indent="0">
              <a:buNone/>
            </a:pPr>
            <a:r>
              <a:rPr lang="pl-PL" sz="1800" dirty="0"/>
              <a:t>Dodatkowo, struktura logiczna e-Faktury zawiera część Fa/Adnotacje, która umożliwia podanie podstawy prawnej zastosowanego zwolnienia od podatku.</a:t>
            </a:r>
          </a:p>
        </p:txBody>
      </p:sp>
      <p:pic>
        <p:nvPicPr>
          <p:cNvPr id="5" name="Obraz 4">
            <a:extLst>
              <a:ext uri="{FF2B5EF4-FFF2-40B4-BE49-F238E27FC236}">
                <a16:creationId xmlns:a16="http://schemas.microsoft.com/office/drawing/2014/main" id="{C2665F91-734D-47F6-5031-9989A3AC3A93}"/>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BD7E6EC-0839-4D13-9481-15C806F824B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6A332D6-7227-774D-FEBD-4189BE7F9A3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przy sprzedaży zwolnionej</a:t>
            </a:r>
            <a:endParaRPr lang="en-US" sz="3600" b="1" dirty="0">
              <a:latin typeface="+mn-lt"/>
            </a:endParaRPr>
          </a:p>
        </p:txBody>
      </p:sp>
    </p:spTree>
    <p:extLst>
      <p:ext uri="{BB962C8B-B14F-4D97-AF65-F5344CB8AC3E}">
        <p14:creationId xmlns:p14="http://schemas.microsoft.com/office/powerpoint/2010/main" val="23463658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0048E-D93E-43D9-FB32-FA8730CACC3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1681901-B38A-AB1E-AFDB-E4176DC5B091}"/>
              </a:ext>
            </a:extLst>
          </p:cNvPr>
          <p:cNvSpPr>
            <a:spLocks noGrp="1"/>
          </p:cNvSpPr>
          <p:nvPr>
            <p:ph idx="1"/>
          </p:nvPr>
        </p:nvSpPr>
        <p:spPr>
          <a:xfrm>
            <a:off x="838200" y="1825625"/>
            <a:ext cx="10515600" cy="4351338"/>
          </a:xfrm>
        </p:spPr>
        <p:txBody>
          <a:bodyPr>
            <a:normAutofit fontScale="85000" lnSpcReduction="20000"/>
          </a:bodyPr>
          <a:lstStyle/>
          <a:p>
            <a:pPr marL="0" indent="0">
              <a:buNone/>
            </a:pPr>
            <a:r>
              <a:rPr lang="pl-PL" sz="1800" dirty="0"/>
              <a:t>Struktura logiczna FA(3) umożliwia wystawianie faktur w walucie obcej, przy czym zgodnie z art. 106e ust. 11 ustawy kwoty podatku wykazuje się zawsze w złotych. Kwoty podatku wyrażone w walucie obcej przelicza się na złote, stosując zasady przyjęte dla określenia podstawy opodatkowania.</a:t>
            </a:r>
          </a:p>
          <a:p>
            <a:pPr marL="0" indent="0">
              <a:buNone/>
            </a:pPr>
            <a:endParaRPr lang="pl-PL" sz="1800" dirty="0"/>
          </a:p>
          <a:p>
            <a:pPr marL="0" indent="0">
              <a:buNone/>
            </a:pPr>
            <a:r>
              <a:rPr lang="pl-PL" sz="1800" dirty="0"/>
              <a:t>W przypadku sprzedaży w walucie obcej podatnik powinien:</a:t>
            </a:r>
          </a:p>
          <a:p>
            <a:r>
              <a:rPr lang="pl-PL" sz="1800" dirty="0"/>
              <a:t>w polu KodWaluty wpisać kod waluty zgodny z ISO 4217, np. „EUR”,</a:t>
            </a:r>
          </a:p>
          <a:p>
            <a:r>
              <a:rPr lang="pl-PL" sz="1800" dirty="0"/>
              <a:t>w przypadku sprzedaży w stawce 23% – w polach P_13_1 (suma wartości sprzedaży netto) i P_14_1 (kwota podatku) wprowadza kwoty w walucie obcej, natomiast w polu P_14_1W kwotę podatku przeliczoną na złote,</a:t>
            </a:r>
          </a:p>
          <a:p>
            <a:r>
              <a:rPr lang="pl-PL" sz="1800" dirty="0"/>
              <a:t>w przypadku sprzedaży w stawce 8% – w polach P_13_2 i P_14_2 kwoty w walucie obcej, a w polu P_14_2W przeliczoną kwotę podatku w złotych,</a:t>
            </a:r>
          </a:p>
          <a:p>
            <a:r>
              <a:rPr lang="pl-PL" sz="1800" dirty="0"/>
              <a:t>w przypadku sprzedaży w stawce 5% – w polach P_13_3 i P_14_3 kwoty w walucie obcej, a w polu P_14_3W kwotę podatku przeliczoną na złote,</a:t>
            </a:r>
          </a:p>
          <a:p>
            <a:r>
              <a:rPr lang="pl-PL" sz="1800" dirty="0"/>
              <a:t>w przypadku sprzedaży objętej ryczałtem dla taksówek osobowych – w polach P_13_4 i P_14_4 kwoty w walucie obcej, a w polu P_14_4W kwotę podatku przeliczoną na złote.</a:t>
            </a:r>
          </a:p>
          <a:p>
            <a:pPr marL="0" indent="0">
              <a:buNone/>
            </a:pPr>
            <a:r>
              <a:rPr lang="pl-PL" sz="1800" dirty="0"/>
              <a:t>Oznacza to, że w fakturze kwoty wskazywane są wyłącznie w walucie obcej, a jedynie kwoty podatku w polach P_14_xW przeliczane są na złote.</a:t>
            </a:r>
          </a:p>
          <a:p>
            <a:pPr marL="0" indent="0">
              <a:buNone/>
            </a:pPr>
            <a:r>
              <a:rPr lang="pl-PL" sz="1800" dirty="0"/>
              <a:t>Dodatkowo faktura umożliwia wskazanie kursu waluty właściwego dla danej pozycji faktury. Służy do tego pole FaWiersz/KursWaluty, a w przypadku faktur zaliczkowych pola Fa/KursWalutyZ lub Fa/ZaliczkaCzesciowa/KursWalutyZW, gdy faktura dokumentuje np. kilka otrzymanych zaliczek. Każde z tych pól może zawierać maksymalnie 6 miejsc po przecinku.</a:t>
            </a:r>
          </a:p>
        </p:txBody>
      </p:sp>
      <p:pic>
        <p:nvPicPr>
          <p:cNvPr id="5" name="Obraz 4">
            <a:extLst>
              <a:ext uri="{FF2B5EF4-FFF2-40B4-BE49-F238E27FC236}">
                <a16:creationId xmlns:a16="http://schemas.microsoft.com/office/drawing/2014/main" id="{27459BFE-838C-47A3-613A-0B710F6A08C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6AA75E5A-CE98-189F-23EE-0C4AB23EA8B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42CE84C-BFBA-393A-A074-D559A4658FAD}"/>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walutowa</a:t>
            </a:r>
            <a:endParaRPr lang="en-US" sz="3600" b="1" dirty="0">
              <a:latin typeface="+mn-lt"/>
            </a:endParaRPr>
          </a:p>
        </p:txBody>
      </p:sp>
    </p:spTree>
    <p:extLst>
      <p:ext uri="{BB962C8B-B14F-4D97-AF65-F5344CB8AC3E}">
        <p14:creationId xmlns:p14="http://schemas.microsoft.com/office/powerpoint/2010/main" val="24358340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5EA55-5283-F59B-C882-60D9F6A6C38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9187C5C1-A81C-EFF8-7E2B-91F7F171A3BC}"/>
              </a:ext>
            </a:extLst>
          </p:cNvPr>
          <p:cNvSpPr>
            <a:spLocks noGrp="1"/>
          </p:cNvSpPr>
          <p:nvPr>
            <p:ph idx="1"/>
          </p:nvPr>
        </p:nvSpPr>
        <p:spPr>
          <a:xfrm>
            <a:off x="838200" y="1825625"/>
            <a:ext cx="10515600" cy="4351338"/>
          </a:xfrm>
        </p:spPr>
        <p:txBody>
          <a:bodyPr>
            <a:noAutofit/>
          </a:bodyPr>
          <a:lstStyle/>
          <a:p>
            <a:pPr marL="0" indent="0">
              <a:buNone/>
            </a:pPr>
            <a:r>
              <a:rPr lang="pl-PL" sz="1600" dirty="0"/>
              <a:t>Struktura logiczna e-Faktury umożliwia wystawienie faktury zaliczkowej. Obejmuje ona w szczególności:</a:t>
            </a:r>
          </a:p>
          <a:p>
            <a:r>
              <a:rPr lang="pl-PL" sz="1600" dirty="0"/>
              <a:t>datę otrzymania całości lub części zapłaty przed wykonaniem usługi lub dostawą towarów, ujętą w polu P_6, lub w elemencie ZaliczkaCzesciowa, który może wystąpić maksymalnie 31 razy i służy do dokumentowania sytuacji, gdy:</a:t>
            </a:r>
          </a:p>
          <a:p>
            <a:pPr lvl="1"/>
            <a:r>
              <a:rPr lang="pl-PL" sz="1600" dirty="0"/>
              <a:t>jedna faktura obejmuje więcej niż jedną zaliczkę – wtedy każda zaliczka jest wskazana osobno (data w polu P_6Z, kwota w polu P_15Z, fakultatywnie kurs waluty w polu KursWalutyZW),</a:t>
            </a:r>
          </a:p>
          <a:p>
            <a:pPr lvl="1"/>
            <a:r>
              <a:rPr lang="pl-PL" sz="1600" dirty="0"/>
              <a:t>faktura dokumentuje zaliczkę i usługę/dostawę w tym samym miesiącu, bez wystawiania odrębnej faktury zaliczkowej.</a:t>
            </a:r>
          </a:p>
          <a:p>
            <a:r>
              <a:rPr lang="pl-PL" sz="1600" dirty="0"/>
              <a:t>w polu RodzajFaktury należy wskazać oznaczenie „ZAL”,</a:t>
            </a:r>
          </a:p>
          <a:p>
            <a:r>
              <a:rPr lang="pl-PL" sz="1600" dirty="0"/>
              <a:t>wypełnione pola dotyczące podsumowania podstawy opodatkowania i kwot podatku w zależności od stawki VAT, odpowiadające wartości otrzymanej zaliczki (np. P_13_1, P_14_1, P_14_1W),</a:t>
            </a:r>
          </a:p>
          <a:p>
            <a:r>
              <a:rPr lang="pl-PL" sz="1600" dirty="0"/>
              <a:t>kwotę należności ogółem dokumentowaną fakturą w polu P_15 (dla kilku zaliczek pole P_15 obejmuje sumę pól P_15Z),</a:t>
            </a:r>
          </a:p>
          <a:p>
            <a:r>
              <a:rPr lang="pl-PL" sz="1600" dirty="0"/>
              <a:t>element FakturaZaliczkowa, wskazujący dane wcześniejszych faktur zaliczkowych, jeśli wystawiono ich więcej niż jedną,</a:t>
            </a:r>
          </a:p>
          <a:p>
            <a:r>
              <a:rPr lang="pl-PL" sz="1600" dirty="0"/>
              <a:t>wypełniony element Zamowienie,</a:t>
            </a:r>
          </a:p>
          <a:p>
            <a:r>
              <a:rPr lang="pl-PL" sz="1600" dirty="0"/>
              <a:t>pominięty element FaWiersz.</a:t>
            </a:r>
          </a:p>
        </p:txBody>
      </p:sp>
      <p:pic>
        <p:nvPicPr>
          <p:cNvPr id="5" name="Obraz 4">
            <a:extLst>
              <a:ext uri="{FF2B5EF4-FFF2-40B4-BE49-F238E27FC236}">
                <a16:creationId xmlns:a16="http://schemas.microsoft.com/office/drawing/2014/main" id="{4C4728BC-AD7B-9E70-D13E-DD668394EDB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45B33E7D-DFE1-49CE-1C30-BA4801678776}"/>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774C9EF-19E0-0150-DE29-67ABB7C2695C}"/>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zaliczkowa</a:t>
            </a:r>
            <a:endParaRPr lang="en-US" sz="3600" b="1" dirty="0">
              <a:latin typeface="+mn-lt"/>
            </a:endParaRPr>
          </a:p>
        </p:txBody>
      </p:sp>
    </p:spTree>
    <p:extLst>
      <p:ext uri="{BB962C8B-B14F-4D97-AF65-F5344CB8AC3E}">
        <p14:creationId xmlns:p14="http://schemas.microsoft.com/office/powerpoint/2010/main" val="2731116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AF96C-EB28-AC54-8BCA-44DACB35B67C}"/>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A34E222-1084-9F07-2C95-E4E42F97D8F4}"/>
              </a:ext>
            </a:extLst>
          </p:cNvPr>
          <p:cNvSpPr>
            <a:spLocks noGrp="1"/>
          </p:cNvSpPr>
          <p:nvPr>
            <p:ph idx="1"/>
          </p:nvPr>
        </p:nvSpPr>
        <p:spPr>
          <a:xfrm>
            <a:off x="838200" y="1825625"/>
            <a:ext cx="10515600" cy="4351338"/>
          </a:xfrm>
        </p:spPr>
        <p:txBody>
          <a:bodyPr>
            <a:noAutofit/>
          </a:bodyPr>
          <a:lstStyle/>
          <a:p>
            <a:pPr marL="0" indent="0">
              <a:buNone/>
            </a:pPr>
            <a:r>
              <a:rPr lang="pl-PL" sz="1600" dirty="0"/>
              <a:t>Elementy faktury rozliczającej obejmują w szczególności:</a:t>
            </a:r>
          </a:p>
          <a:p>
            <a:r>
              <a:rPr lang="pl-PL" sz="1600" dirty="0"/>
              <a:t>w polu RodzajFaktury oznaczenie „ROZ”,</a:t>
            </a:r>
          </a:p>
          <a:p>
            <a:r>
              <a:rPr lang="pl-PL" sz="1600" dirty="0"/>
              <a:t>wypełnione pola podsumowujące podstawę opodatkowania i kwoty podatku według właściwej stawki (np. P_13_1, P_14_1, P_14_1W, P_13_2, P_14_2, P_14_2W), odnoszące się wyłącznie do kwoty pozostałej do zapłaty, gdyż kwoty towarów lub usług pomniejsza się o wartość otrzymanych zaliczek, a kwotę podatku o sumę podatku z faktur zaliczkowych,</a:t>
            </a:r>
          </a:p>
          <a:p>
            <a:r>
              <a:rPr lang="pl-PL" sz="1600" dirty="0"/>
              <a:t>kwotę należności ogółem (pozostałą do zapłaty) w polu P_15,</a:t>
            </a:r>
          </a:p>
          <a:p>
            <a:r>
              <a:rPr lang="pl-PL" sz="1600" dirty="0"/>
              <a:t>sekcję ZaliczkaCzesciowa, w której wskazuje się dane dotyczące otrzymanych zaliczek, jeśli faktura rozliczająca wystawiana jest po wydaniu towaru lub wykonaniu usługi i nie wystawiono wcześniej faktury zaliczkowej,</a:t>
            </a:r>
          </a:p>
          <a:p>
            <a:r>
              <a:rPr lang="pl-PL" sz="1600" dirty="0"/>
              <a:t>element FakturaZaliczkowa, zawierający numery wcześniejszych faktur zaliczkowych lub, w przypadku faktur innych niż ustrukturyzowane, ich numery,</a:t>
            </a:r>
          </a:p>
          <a:p>
            <a:r>
              <a:rPr lang="pl-PL" sz="1600" dirty="0"/>
              <a:t>pominięty element Zamowienie,</a:t>
            </a:r>
          </a:p>
          <a:p>
            <a:r>
              <a:rPr lang="pl-PL" sz="1600" dirty="0"/>
              <a:t>wypełniony element FaWiersz, zawierający pełne wartości dotyczące transakcji.</a:t>
            </a:r>
          </a:p>
        </p:txBody>
      </p:sp>
      <p:pic>
        <p:nvPicPr>
          <p:cNvPr id="5" name="Obraz 4">
            <a:extLst>
              <a:ext uri="{FF2B5EF4-FFF2-40B4-BE49-F238E27FC236}">
                <a16:creationId xmlns:a16="http://schemas.microsoft.com/office/drawing/2014/main" id="{42107A7B-15BC-9246-28A1-5F4DA3E61662}"/>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6951E944-2BA8-3008-9BE6-0C9D2B40501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B6E1283-00F0-652F-B336-2EAED09BC06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rozliczająca</a:t>
            </a:r>
            <a:endParaRPr lang="en-US" sz="3600" b="1" dirty="0">
              <a:latin typeface="+mn-lt"/>
            </a:endParaRPr>
          </a:p>
        </p:txBody>
      </p:sp>
    </p:spTree>
    <p:extLst>
      <p:ext uri="{BB962C8B-B14F-4D97-AF65-F5344CB8AC3E}">
        <p14:creationId xmlns:p14="http://schemas.microsoft.com/office/powerpoint/2010/main" val="4184787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DA2C7-C741-D857-8D27-3E980DD3B13C}"/>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CCD5D54-81E7-9312-9646-E2F4F4819E03}"/>
              </a:ext>
            </a:extLst>
          </p:cNvPr>
          <p:cNvSpPr>
            <a:spLocks noGrp="1"/>
          </p:cNvSpPr>
          <p:nvPr>
            <p:ph idx="1"/>
          </p:nvPr>
        </p:nvSpPr>
        <p:spPr>
          <a:xfrm>
            <a:off x="838200" y="1825625"/>
            <a:ext cx="10515600" cy="4351338"/>
          </a:xfrm>
        </p:spPr>
        <p:txBody>
          <a:bodyPr>
            <a:noAutofit/>
          </a:bodyPr>
          <a:lstStyle/>
          <a:p>
            <a:pPr marL="0" indent="0">
              <a:buNone/>
            </a:pPr>
            <a:r>
              <a:rPr lang="pl-PL" sz="1800" dirty="0"/>
              <a:t>Gdy podatnik otrzymał 100% zapłaty na poczet dostawy towarów lub świadczenia usługi i wystawił fakturę zaliczkową, nie ma obowiązku wystawienia faktury końcowej (rozliczającej). Możliwe jest jednak wystawienie faktury końcowej jako dodatkowego dowodu sprzedaży, potwierdzającej całkowitą zapłatę.</a:t>
            </a:r>
          </a:p>
          <a:p>
            <a:pPr marL="0" indent="0">
              <a:buNone/>
            </a:pPr>
            <a:endParaRPr lang="pl-PL" sz="1800" dirty="0"/>
          </a:p>
          <a:p>
            <a:pPr marL="0" indent="0">
              <a:buNone/>
            </a:pPr>
            <a:r>
              <a:rPr lang="pl-PL" sz="1800" dirty="0"/>
              <a:t>W przypadku faktury rozliczającej „zerowej”:</a:t>
            </a:r>
          </a:p>
          <a:p>
            <a:r>
              <a:rPr lang="pl-PL" sz="1800" dirty="0"/>
              <a:t>w części Fa:</a:t>
            </a:r>
          </a:p>
          <a:p>
            <a:pPr lvl="1"/>
            <a:r>
              <a:rPr lang="pl-PL" sz="1800" dirty="0"/>
              <a:t>w polu RodzajFaktury stosuje się oznaczenie „ROZ”,</a:t>
            </a:r>
          </a:p>
          <a:p>
            <a:pPr lvl="1"/>
            <a:r>
              <a:rPr lang="pl-PL" sz="1800" dirty="0"/>
              <a:t>w polu P_15 (kwota należności ogółem) wpisuje się „0”,</a:t>
            </a:r>
          </a:p>
          <a:p>
            <a:pPr lvl="1"/>
            <a:r>
              <a:rPr lang="pl-PL" sz="1800" dirty="0"/>
              <a:t>w części FakturaZaliczkowa ujmuje się numer faktury zaliczkowej oraz znacznik faktury zaliczkowej wystawionej poza KSeF lub numer KSeF faktury zaliczkowej, jeśli była wystawiona w KSeF,</a:t>
            </a:r>
          </a:p>
          <a:p>
            <a:r>
              <a:rPr lang="pl-PL" sz="1800" dirty="0"/>
              <a:t>w części FaWiersz wskazuje się pełne wartości dotyczące przedmiotu transakcji (w tym cenę jednostkową netto/brutto i wartość sprzedaży netto/brutto),</a:t>
            </a:r>
          </a:p>
          <a:p>
            <a:r>
              <a:rPr lang="pl-PL" sz="1800" dirty="0"/>
              <a:t>pomija się element Zamowienie.</a:t>
            </a:r>
          </a:p>
        </p:txBody>
      </p:sp>
      <p:pic>
        <p:nvPicPr>
          <p:cNvPr id="5" name="Obraz 4">
            <a:extLst>
              <a:ext uri="{FF2B5EF4-FFF2-40B4-BE49-F238E27FC236}">
                <a16:creationId xmlns:a16="http://schemas.microsoft.com/office/drawing/2014/main" id="{6DB46965-F41C-EE32-3E94-8FEB6EE46E1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30D0698-FCFF-11B5-2438-DB6B29181B81}"/>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3E5258B-F58F-12EB-6D10-53D877187DF3}"/>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końcowa „zerowa” </a:t>
            </a:r>
            <a:endParaRPr lang="en-US" sz="3600" b="1" dirty="0">
              <a:latin typeface="+mn-lt"/>
            </a:endParaRPr>
          </a:p>
        </p:txBody>
      </p:sp>
    </p:spTree>
    <p:extLst>
      <p:ext uri="{BB962C8B-B14F-4D97-AF65-F5344CB8AC3E}">
        <p14:creationId xmlns:p14="http://schemas.microsoft.com/office/powerpoint/2010/main" val="14158655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0E429-04F4-F7CF-F10B-1452B2E0A9A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9FD2899-E74C-CEE1-AEF0-54F36912BEFB}"/>
              </a:ext>
            </a:extLst>
          </p:cNvPr>
          <p:cNvSpPr>
            <a:spLocks noGrp="1"/>
          </p:cNvSpPr>
          <p:nvPr>
            <p:ph idx="1"/>
          </p:nvPr>
        </p:nvSpPr>
        <p:spPr>
          <a:xfrm>
            <a:off x="838200" y="1825625"/>
            <a:ext cx="10515600" cy="4351338"/>
          </a:xfrm>
        </p:spPr>
        <p:txBody>
          <a:bodyPr>
            <a:noAutofit/>
          </a:bodyPr>
          <a:lstStyle/>
          <a:p>
            <a:pPr marL="0" indent="0">
              <a:buNone/>
            </a:pPr>
            <a:r>
              <a:rPr lang="pl-PL" sz="1800" dirty="0"/>
              <a:t>Faktura w procedurze marża nie zawiera: ceny jednostkowej netto, wartości sprzedaży netto, stawki podatku ani kwoty podatku od poszczególnych stawek.</a:t>
            </a:r>
          </a:p>
          <a:p>
            <a:pPr marL="0" indent="0">
              <a:buNone/>
            </a:pPr>
            <a:endParaRPr lang="pl-PL" sz="1800" dirty="0"/>
          </a:p>
          <a:p>
            <a:pPr marL="0" indent="0">
              <a:buNone/>
            </a:pPr>
            <a:r>
              <a:rPr lang="pl-PL" sz="1800" dirty="0"/>
              <a:t>W przypadku usług turystyki należy dodatkowo wskazać wyrażenie: „procedura marży dla biur podróży”.</a:t>
            </a:r>
          </a:p>
          <a:p>
            <a:pPr marL="0" indent="0">
              <a:buNone/>
            </a:pPr>
            <a:endParaRPr lang="pl-PL" sz="1800" dirty="0"/>
          </a:p>
          <a:p>
            <a:pPr marL="0" indent="0">
              <a:buNone/>
            </a:pPr>
            <a:r>
              <a:rPr lang="pl-PL" sz="1800" dirty="0"/>
              <a:t>W przypadku pozostałych kategorii towarów:</a:t>
            </a:r>
          </a:p>
          <a:p>
            <a:r>
              <a:rPr lang="pl-PL" sz="1800" dirty="0"/>
              <a:t>towary używane – „procedura marży – towary używane”,</a:t>
            </a:r>
          </a:p>
          <a:p>
            <a:r>
              <a:rPr lang="pl-PL" sz="1800" dirty="0"/>
              <a:t>dzieła sztuki – „procedura marży – dzieła sztuki”,</a:t>
            </a:r>
          </a:p>
          <a:p>
            <a:r>
              <a:rPr lang="pl-PL" sz="1800" dirty="0"/>
              <a:t>przedmioty kolekcjonerskie i antyki – „procedura marży – przedmioty kolekcjonerskie i antyki”.</a:t>
            </a:r>
          </a:p>
          <a:p>
            <a:pPr marL="0" indent="0">
              <a:buNone/>
            </a:pPr>
            <a:endParaRPr lang="pl-PL" sz="1800" dirty="0"/>
          </a:p>
        </p:txBody>
      </p:sp>
      <p:pic>
        <p:nvPicPr>
          <p:cNvPr id="5" name="Obraz 4">
            <a:extLst>
              <a:ext uri="{FF2B5EF4-FFF2-40B4-BE49-F238E27FC236}">
                <a16:creationId xmlns:a16="http://schemas.microsoft.com/office/drawing/2014/main" id="{5F4DF859-F53D-C2FF-12AC-E465392D8B1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B016C8D-9659-B5BB-7E19-6E34F670CF9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7E52C6D-A56A-6065-499D-B802FF81D17D}"/>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VAT marża</a:t>
            </a:r>
            <a:endParaRPr lang="en-US" sz="3600" b="1" dirty="0">
              <a:latin typeface="+mn-lt"/>
            </a:endParaRPr>
          </a:p>
        </p:txBody>
      </p:sp>
    </p:spTree>
    <p:extLst>
      <p:ext uri="{BB962C8B-B14F-4D97-AF65-F5344CB8AC3E}">
        <p14:creationId xmlns:p14="http://schemas.microsoft.com/office/powerpoint/2010/main" val="3085835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4C4F1-2146-5AD3-0518-C7708B0AADE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1287F65-1B6D-DB1C-F8A8-505DFC5020D6}"/>
              </a:ext>
            </a:extLst>
          </p:cNvPr>
          <p:cNvSpPr>
            <a:spLocks noGrp="1"/>
          </p:cNvSpPr>
          <p:nvPr>
            <p:ph idx="1"/>
          </p:nvPr>
        </p:nvSpPr>
        <p:spPr>
          <a:xfrm>
            <a:off x="838200" y="1825625"/>
            <a:ext cx="10515600" cy="4351338"/>
          </a:xfrm>
        </p:spPr>
        <p:txBody>
          <a:bodyPr>
            <a:noAutofit/>
          </a:bodyPr>
          <a:lstStyle/>
          <a:p>
            <a:pPr marL="0" indent="0">
              <a:buNone/>
            </a:pPr>
            <a:r>
              <a:rPr lang="pl-PL" sz="1800" dirty="0"/>
              <a:t>Zastosowanie elementów struktury FA(3):</a:t>
            </a:r>
          </a:p>
          <a:p>
            <a:r>
              <a:rPr lang="pl-PL" sz="1800" dirty="0"/>
              <a:t>Pole P_13_11 – opcjonalnie suma wartości sprzedaży w procedurze marży (zalecane),</a:t>
            </a:r>
          </a:p>
          <a:p>
            <a:r>
              <a:rPr lang="pl-PL" sz="1800" dirty="0"/>
              <a:t>Pole P_15 – kwota należności ogółem,</a:t>
            </a:r>
          </a:p>
          <a:p>
            <a:r>
              <a:rPr lang="pl-PL" sz="1800" dirty="0"/>
              <a:t>Element Adnotacje – deklaracja sprzedaży w procedurze marża:</a:t>
            </a:r>
          </a:p>
          <a:p>
            <a:r>
              <a:rPr lang="pl-PL" sz="1800" dirty="0"/>
              <a:t>P_PMarzy – ogólny znacznik „1”,</a:t>
            </a:r>
          </a:p>
          <a:p>
            <a:r>
              <a:rPr lang="pl-PL" sz="1800" dirty="0"/>
              <a:t>P_PMarzy_2 – dla usług turystyki,</a:t>
            </a:r>
          </a:p>
          <a:p>
            <a:r>
              <a:rPr lang="pl-PL" sz="1800" dirty="0"/>
              <a:t>P_PMarzy_3_1 – towary używane,</a:t>
            </a:r>
          </a:p>
          <a:p>
            <a:r>
              <a:rPr lang="pl-PL" sz="1800" dirty="0"/>
              <a:t>P_PMarzy_3_2 – dzieła sztuki,</a:t>
            </a:r>
          </a:p>
          <a:p>
            <a:r>
              <a:rPr lang="pl-PL" sz="1800" dirty="0"/>
              <a:t>P_PMarzy_3_3 – przedmioty kolekcjonerskie i antyki,</a:t>
            </a:r>
          </a:p>
          <a:p>
            <a:r>
              <a:rPr lang="pl-PL" sz="1800" dirty="0"/>
              <a:t>Element FaWiersz – opcjonalnie cena jednostkowa towaru/usługi oraz wartość sprzedaży.</a:t>
            </a:r>
          </a:p>
        </p:txBody>
      </p:sp>
      <p:pic>
        <p:nvPicPr>
          <p:cNvPr id="5" name="Obraz 4">
            <a:extLst>
              <a:ext uri="{FF2B5EF4-FFF2-40B4-BE49-F238E27FC236}">
                <a16:creationId xmlns:a16="http://schemas.microsoft.com/office/drawing/2014/main" id="{5D30D352-BC0A-3C37-9066-84D61F3742BD}"/>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28A91E5E-793D-E822-0FDC-D8B6363D1AB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B7F9CBB-E609-8472-1C43-AC2C82490FAC}"/>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VAT marża</a:t>
            </a:r>
            <a:endParaRPr lang="en-US" sz="3600" b="1" dirty="0">
              <a:latin typeface="+mn-lt"/>
            </a:endParaRPr>
          </a:p>
        </p:txBody>
      </p:sp>
    </p:spTree>
    <p:extLst>
      <p:ext uri="{BB962C8B-B14F-4D97-AF65-F5344CB8AC3E}">
        <p14:creationId xmlns:p14="http://schemas.microsoft.com/office/powerpoint/2010/main" val="1457126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732FF-27AA-4CF5-949A-E7C1DF09AF8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A6343B1-2811-84C7-5FE6-CDE38DDD2685}"/>
              </a:ext>
            </a:extLst>
          </p:cNvPr>
          <p:cNvSpPr>
            <a:spLocks noGrp="1"/>
          </p:cNvSpPr>
          <p:nvPr>
            <p:ph idx="1"/>
          </p:nvPr>
        </p:nvSpPr>
        <p:spPr>
          <a:xfrm>
            <a:off x="838200" y="1825625"/>
            <a:ext cx="10515600" cy="4351338"/>
          </a:xfrm>
        </p:spPr>
        <p:txBody>
          <a:bodyPr>
            <a:noAutofit/>
          </a:bodyPr>
          <a:lstStyle/>
          <a:p>
            <a:pPr marL="0" indent="0">
              <a:buNone/>
            </a:pPr>
            <a:r>
              <a:rPr lang="pl-PL" sz="1800" dirty="0"/>
              <a:t>Faktura, w której kwota należności ogółem nie przekracza 450 zł lub 100 euro, może nie zawierać danych nabywcy (art. 106e ust. 1 pkt 3) oraz niektórych danych z art. 106e ust. 1 pkt 8, 9 i 11–14, pod warunkiem, że pozwala określić kwotę podatku dla poszczególnych stawek.</a:t>
            </a:r>
          </a:p>
          <a:p>
            <a:pPr marL="0" indent="0">
              <a:buNone/>
            </a:pPr>
            <a:endParaRPr lang="pl-PL" sz="1800" dirty="0"/>
          </a:p>
          <a:p>
            <a:pPr marL="0" indent="0">
              <a:buNone/>
            </a:pPr>
            <a:r>
              <a:rPr lang="pl-PL" sz="1800" dirty="0"/>
              <a:t>Wystawiając fakturę uproszczoną podatnik:</a:t>
            </a:r>
          </a:p>
          <a:p>
            <a:r>
              <a:rPr lang="pl-PL" sz="1800" dirty="0"/>
              <a:t>W części Podmiot2 dotyczącej nabywcy może wskazać tylko NIP (bez imienia, nazwiska, nazwy lub adresu).</a:t>
            </a:r>
          </a:p>
          <a:p>
            <a:r>
              <a:rPr lang="pl-PL" sz="1800" dirty="0"/>
              <a:t>W polu RodzajFaktury wpisuje oznaczenie „UPR”.</a:t>
            </a:r>
          </a:p>
          <a:p>
            <a:pPr marL="0" indent="0">
              <a:buNone/>
            </a:pPr>
            <a:endParaRPr lang="pl-PL" sz="1800" dirty="0"/>
          </a:p>
          <a:p>
            <a:pPr marL="0" indent="0">
              <a:buNone/>
            </a:pPr>
            <a:r>
              <a:rPr lang="pl-PL" sz="1800" dirty="0"/>
              <a:t>Sposób I:</a:t>
            </a:r>
          </a:p>
          <a:p>
            <a:pPr marL="0" indent="0">
              <a:buNone/>
            </a:pPr>
            <a:r>
              <a:rPr lang="pl-PL" sz="1800" dirty="0"/>
              <a:t>W części Fa wypełnia pola dotyczące sumy wartości i kwoty podatku dla odpowiednich stawek (P_13_1, P_14_1, P_14_1W; P_13_2, P_14_2, P_14_2W itd.) oraz podaje kwotę należności ogółem w polu P_15.</a:t>
            </a:r>
          </a:p>
          <a:p>
            <a:pPr marL="0" indent="0">
              <a:buNone/>
            </a:pPr>
            <a:r>
              <a:rPr lang="pl-PL" sz="1800" dirty="0"/>
              <a:t>W części FaWiersz w polu P_7 wskazuje nazwę towaru lub usługi, ale nie wypełnia pozostałych pól wiersza faktury, w tym pola P_12 (kwota podatku wyliczana jest automatycznie na podstawie wcześniejszych pól).</a:t>
            </a:r>
          </a:p>
          <a:p>
            <a:pPr marL="0" indent="0">
              <a:buNone/>
            </a:pPr>
            <a:endParaRPr lang="pl-PL" sz="1800" dirty="0"/>
          </a:p>
        </p:txBody>
      </p:sp>
      <p:pic>
        <p:nvPicPr>
          <p:cNvPr id="5" name="Obraz 4">
            <a:extLst>
              <a:ext uri="{FF2B5EF4-FFF2-40B4-BE49-F238E27FC236}">
                <a16:creationId xmlns:a16="http://schemas.microsoft.com/office/drawing/2014/main" id="{697E8051-ACEE-A3EB-16ED-5DBDB50F2E8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163BC00-E4AE-5792-668C-AF288382001D}"/>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CC9158E-924E-6877-DF39-01364E049FFA}"/>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uproszczona do 450 zł</a:t>
            </a:r>
            <a:endParaRPr lang="en-US" sz="3600" b="1" dirty="0">
              <a:latin typeface="+mn-lt"/>
            </a:endParaRPr>
          </a:p>
        </p:txBody>
      </p:sp>
    </p:spTree>
    <p:extLst>
      <p:ext uri="{BB962C8B-B14F-4D97-AF65-F5344CB8AC3E}">
        <p14:creationId xmlns:p14="http://schemas.microsoft.com/office/powerpoint/2010/main" val="7602602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F308-ECBD-8470-D815-78C1CA1F0F0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8AEE627-C680-55CF-5E8B-66DE7B31DAC4}"/>
              </a:ext>
            </a:extLst>
          </p:cNvPr>
          <p:cNvSpPr>
            <a:spLocks noGrp="1"/>
          </p:cNvSpPr>
          <p:nvPr>
            <p:ph idx="1"/>
          </p:nvPr>
        </p:nvSpPr>
        <p:spPr>
          <a:xfrm>
            <a:off x="838200" y="1825625"/>
            <a:ext cx="10515600" cy="4351338"/>
          </a:xfrm>
        </p:spPr>
        <p:txBody>
          <a:bodyPr>
            <a:noAutofit/>
          </a:bodyPr>
          <a:lstStyle/>
          <a:p>
            <a:pPr marL="0" indent="0">
              <a:buNone/>
            </a:pPr>
            <a:r>
              <a:rPr lang="pl-PL" sz="1800" dirty="0"/>
              <a:t>Sposób II:</a:t>
            </a:r>
          </a:p>
          <a:p>
            <a:pPr marL="0" indent="0">
              <a:buNone/>
            </a:pPr>
            <a:r>
              <a:rPr lang="pl-PL" sz="1800" dirty="0"/>
              <a:t>W części Fa nie wypełnia pól sumujących wartości i podatki (P_13_x, P_14_x, P_14_xW), ale wskazuje kwotę należności ogółem w polu P_15.</a:t>
            </a:r>
          </a:p>
          <a:p>
            <a:pPr marL="0" indent="0">
              <a:buNone/>
            </a:pPr>
            <a:r>
              <a:rPr lang="pl-PL" sz="1800" dirty="0"/>
              <a:t>W części FaWiersz w polu P_7 podaje nazwę towaru lub usługi, a w polu P_12 określa właściwą stawkę podatku, co pozwala wyliczyć kwotę podatku dla tej stawki.</a:t>
            </a:r>
          </a:p>
          <a:p>
            <a:pPr marL="0" indent="0">
              <a:buNone/>
            </a:pPr>
            <a:endParaRPr lang="pl-PL" sz="1800" dirty="0"/>
          </a:p>
          <a:p>
            <a:pPr marL="0" indent="0">
              <a:buNone/>
            </a:pPr>
            <a:r>
              <a:rPr lang="pl-PL" sz="1800" dirty="0"/>
              <a:t>W przypadku faktury zawierającej wiersze z różnymi stawkami podatku i stosowania Sposobu II, konieczne będzie dodatkowe wypełnienie pól P_11 lub P_11A, aby spełnić wymogi ustawowe.</a:t>
            </a:r>
          </a:p>
          <a:p>
            <a:pPr marL="0" indent="0">
              <a:buNone/>
            </a:pPr>
            <a:endParaRPr lang="pl-PL" sz="1800" dirty="0"/>
          </a:p>
          <a:p>
            <a:pPr marL="0" indent="0">
              <a:buNone/>
            </a:pPr>
            <a:r>
              <a:rPr lang="pl-PL" sz="1800" dirty="0"/>
              <a:t>W Aplikacji Podatnika KSeF nie przewidziano funkcjonalności wystawiania faktury uproszczonej do 450 zł, o której mowa w art. 106e ust. 5 pkt 3 ustawy.</a:t>
            </a:r>
          </a:p>
        </p:txBody>
      </p:sp>
      <p:pic>
        <p:nvPicPr>
          <p:cNvPr id="5" name="Obraz 4">
            <a:extLst>
              <a:ext uri="{FF2B5EF4-FFF2-40B4-BE49-F238E27FC236}">
                <a16:creationId xmlns:a16="http://schemas.microsoft.com/office/drawing/2014/main" id="{813DF4F2-7162-3191-DE2A-03FF9CECEE0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F3BFBE1-ED0C-E316-1485-90C393BF7444}"/>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1F61F81-5156-4121-89E3-F07CDDD005F2}"/>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uproszczona do 450 zł</a:t>
            </a:r>
            <a:endParaRPr lang="en-US" sz="3600" b="1" dirty="0">
              <a:latin typeface="+mn-lt"/>
            </a:endParaRPr>
          </a:p>
        </p:txBody>
      </p:sp>
    </p:spTree>
    <p:extLst>
      <p:ext uri="{BB962C8B-B14F-4D97-AF65-F5344CB8AC3E}">
        <p14:creationId xmlns:p14="http://schemas.microsoft.com/office/powerpoint/2010/main" val="20087373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F3175-ACCD-3574-7CDF-B0A6311182AD}"/>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A3187DD-8482-BB8D-AEDE-1E2DF891394B}"/>
              </a:ext>
            </a:extLst>
          </p:cNvPr>
          <p:cNvSpPr>
            <a:spLocks noGrp="1"/>
          </p:cNvSpPr>
          <p:nvPr>
            <p:ph idx="1"/>
          </p:nvPr>
        </p:nvSpPr>
        <p:spPr>
          <a:xfrm>
            <a:off x="838200" y="1825625"/>
            <a:ext cx="10515600" cy="4351338"/>
          </a:xfrm>
        </p:spPr>
        <p:txBody>
          <a:bodyPr>
            <a:noAutofit/>
          </a:bodyPr>
          <a:lstStyle/>
          <a:p>
            <a:pPr marL="0" indent="0">
              <a:buNone/>
            </a:pPr>
            <a:r>
              <a:rPr lang="pl-PL" sz="1750" dirty="0"/>
              <a:t>Faktura dokumentująca eksport towarów:</a:t>
            </a:r>
          </a:p>
          <a:p>
            <a:r>
              <a:rPr lang="pl-PL" sz="1750" dirty="0"/>
              <a:t>W danych sprzedawcy (Podmiot1) znajduje się m.in. numer identyfikacyjny podatnika (pole NIP).</a:t>
            </a:r>
          </a:p>
          <a:p>
            <a:r>
              <a:rPr lang="pl-PL" sz="1750" dirty="0"/>
              <a:t>W danych nabywcy (Podmiot2) mogą zostać podane identyfikator podatkowy nabywcy oraz kod kraju nadania tego identyfikatora (pola KodKraju i NrID).</a:t>
            </a:r>
          </a:p>
          <a:p>
            <a:r>
              <a:rPr lang="pl-PL" sz="1750" dirty="0"/>
              <a:t>W polu P_13_6_3 wykazuje się sumę wartości sprzedaży objętej stawką 0% dla eksportu.</a:t>
            </a:r>
          </a:p>
          <a:p>
            <a:r>
              <a:rPr lang="pl-PL" sz="1750" dirty="0"/>
              <a:t>W polu P_12 (na poziomie wiersza faktury) oznacza się stawkę podatku 0% dla eksportu: „0 EX”.</a:t>
            </a:r>
          </a:p>
          <a:p>
            <a:pPr marL="0" indent="0">
              <a:buNone/>
            </a:pPr>
            <a:endParaRPr lang="pl-PL" sz="1750" dirty="0"/>
          </a:p>
          <a:p>
            <a:pPr marL="0" indent="0">
              <a:buNone/>
            </a:pPr>
            <a:r>
              <a:rPr lang="pl-PL" sz="1750" dirty="0"/>
              <a:t>Faktura dokumentująca wewnątrzwspólnotową dostawę towarów (WDT):</a:t>
            </a:r>
          </a:p>
          <a:p>
            <a:r>
              <a:rPr lang="pl-PL" sz="1750" dirty="0"/>
              <a:t>W danych sprzedawcy (Podmiot1) podaje się m.in. numer identyfikacyjny podatnika poprzedzony kodem PL (pole PrefiksPodatnika).</a:t>
            </a:r>
          </a:p>
          <a:p>
            <a:r>
              <a:rPr lang="pl-PL" sz="1750" dirty="0"/>
              <a:t>W danych nabywcy (Podmiot2) zawiera się numer identyfikacyjny nabywcy dla celów VAT w danym państwie członkowskim oraz dwuliterowy kod kraju (pola KodUE i NrVatUE).</a:t>
            </a:r>
          </a:p>
          <a:p>
            <a:r>
              <a:rPr lang="pl-PL" sz="1750" dirty="0"/>
              <a:t>W polu P_13_6_2 wykazuje się sumę wartości sprzedaży objętej stawką 0% dla WDT.</a:t>
            </a:r>
          </a:p>
          <a:p>
            <a:r>
              <a:rPr lang="pl-PL" sz="1750" dirty="0"/>
              <a:t>W polu P_12 (na poziomie wiersza faktury) oznacza się stawkę podatku 0% dla WDT: „0 WDT”.</a:t>
            </a:r>
          </a:p>
        </p:txBody>
      </p:sp>
      <p:pic>
        <p:nvPicPr>
          <p:cNvPr id="5" name="Obraz 4">
            <a:extLst>
              <a:ext uri="{FF2B5EF4-FFF2-40B4-BE49-F238E27FC236}">
                <a16:creationId xmlns:a16="http://schemas.microsoft.com/office/drawing/2014/main" id="{9D7779A2-B461-5BF1-1985-F5994D7096E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BA39AF2-8C10-BB6C-63D4-81395D355AF2}"/>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57771C1D-E366-4F55-1094-87E23B3F202C}"/>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WDT i eksport towarów</a:t>
            </a:r>
            <a:endParaRPr lang="en-US" sz="3600" b="1" dirty="0">
              <a:latin typeface="+mn-lt"/>
            </a:endParaRPr>
          </a:p>
        </p:txBody>
      </p:sp>
    </p:spTree>
    <p:extLst>
      <p:ext uri="{BB962C8B-B14F-4D97-AF65-F5344CB8AC3E}">
        <p14:creationId xmlns:p14="http://schemas.microsoft.com/office/powerpoint/2010/main" val="1161883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99E31-9566-76F2-F438-4EE91CC24D0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93459D3-4DD2-D83F-6F07-022ED651CA76}"/>
              </a:ext>
            </a:extLst>
          </p:cNvPr>
          <p:cNvSpPr>
            <a:spLocks noGrp="1"/>
          </p:cNvSpPr>
          <p:nvPr>
            <p:ph idx="1"/>
          </p:nvPr>
        </p:nvSpPr>
        <p:spPr>
          <a:xfrm>
            <a:off x="838200" y="1825625"/>
            <a:ext cx="10515600" cy="4351338"/>
          </a:xfrm>
        </p:spPr>
        <p:txBody>
          <a:bodyPr>
            <a:normAutofit lnSpcReduction="10000"/>
          </a:bodyPr>
          <a:lstStyle/>
          <a:p>
            <a:pPr marL="0" indent="0" algn="just">
              <a:buNone/>
            </a:pPr>
            <a:r>
              <a:rPr lang="pl-PL" sz="2400" dirty="0"/>
              <a:t>Podstawą funkcjonowania obowiązkowego KSeF są: </a:t>
            </a:r>
          </a:p>
          <a:p>
            <a:pPr algn="just"/>
            <a:r>
              <a:rPr lang="pl-PL" sz="2400" dirty="0"/>
              <a:t>Ustawa z dnia 16 czerwca 2023 r. o zmianie ustawy o podatku od towarów i usług oraz niektórych innych ustaw (Dz. U. z 2023 r. poz. 1598 ze zm.) tzw. „ustawa KSeF”, </a:t>
            </a:r>
          </a:p>
          <a:p>
            <a:pPr algn="just"/>
            <a:r>
              <a:rPr lang="pl-PL" sz="2400" dirty="0"/>
              <a:t>Ustawa z dnia 9 maja 2024 r. zmieniająca ustawę o zmianie ustawy o podatku od towarów i usług oraz niektórych innych ustaw (Dz. U. z 2024 r. poz. 852), </a:t>
            </a:r>
          </a:p>
          <a:p>
            <a:pPr algn="just"/>
            <a:r>
              <a:rPr lang="pl-PL" sz="2400" dirty="0"/>
              <a:t>Ustawa z dnia 5 sierpnia 2025 r. o zmianie ustawy o podatku od towarów i usług oraz ustawy o zmianie ustawy o podatku od towarów i usług oraz niektórych innych ustaw (Dz. U. z 2025 r. poz. 1203) tzw. „ustawa KSeF2”.</a:t>
            </a:r>
          </a:p>
          <a:p>
            <a:pPr algn="just"/>
            <a:r>
              <a:rPr lang="pl-PL" sz="2400" dirty="0"/>
              <a:t>Rozporządzenie Ministra Finansów i Gospodarki z dnia 7 grudnia 2025 r. w sprawie przypadków, w których nie ma obowiązku wystawiania faktur ustrukturyzowanych (Dz. U. poz. 1740).</a:t>
            </a:r>
          </a:p>
        </p:txBody>
      </p:sp>
      <p:pic>
        <p:nvPicPr>
          <p:cNvPr id="5" name="Obraz 4">
            <a:extLst>
              <a:ext uri="{FF2B5EF4-FFF2-40B4-BE49-F238E27FC236}">
                <a16:creationId xmlns:a16="http://schemas.microsoft.com/office/drawing/2014/main" id="{1A3FADDB-1D55-AB86-D6BB-9AB056667DC3}"/>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83926CB4-251A-16A2-4F07-A7D18E1B962D}"/>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F6B78BB0-F088-A10C-00AF-231F1F27A8D3}"/>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a:t>
            </a:r>
            <a:endParaRPr lang="en-US" sz="3600" b="1" dirty="0">
              <a:latin typeface="+mn-lt"/>
            </a:endParaRPr>
          </a:p>
        </p:txBody>
      </p:sp>
    </p:spTree>
    <p:extLst>
      <p:ext uri="{BB962C8B-B14F-4D97-AF65-F5344CB8AC3E}">
        <p14:creationId xmlns:p14="http://schemas.microsoft.com/office/powerpoint/2010/main" val="40870652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EC213-050C-77EF-C803-A10502F8BC35}"/>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7E8A4DA6-2B0F-AA4D-E634-32F82FB84CD7}"/>
              </a:ext>
            </a:extLst>
          </p:cNvPr>
          <p:cNvSpPr>
            <a:spLocks noGrp="1"/>
          </p:cNvSpPr>
          <p:nvPr>
            <p:ph idx="1"/>
          </p:nvPr>
        </p:nvSpPr>
        <p:spPr>
          <a:xfrm>
            <a:off x="838200" y="1825625"/>
            <a:ext cx="10515600" cy="4351338"/>
          </a:xfrm>
        </p:spPr>
        <p:txBody>
          <a:bodyPr>
            <a:noAutofit/>
          </a:bodyPr>
          <a:lstStyle/>
          <a:p>
            <a:pPr marL="0" indent="0">
              <a:buNone/>
            </a:pPr>
            <a:r>
              <a:rPr lang="pl-PL" sz="1800" dirty="0"/>
              <a:t>Wystawiając fakturę korygującą, należy zwrócić uwagę na pola struktury FA(3):</a:t>
            </a:r>
          </a:p>
          <a:p>
            <a:r>
              <a:rPr lang="pl-PL" sz="1800" dirty="0"/>
              <a:t>RodzajFaktury</a:t>
            </a:r>
          </a:p>
          <a:p>
            <a:pPr lvl="1"/>
            <a:r>
              <a:rPr lang="pl-PL" sz="1800" dirty="0"/>
              <a:t>„KOR” – faktura korygująca do faktury podstawowej lub uproszczonej,</a:t>
            </a:r>
          </a:p>
          <a:p>
            <a:pPr lvl="1"/>
            <a:r>
              <a:rPr lang="pl-PL" sz="1800" dirty="0"/>
              <a:t>„KOR_ZAL” – faktura korygująca do faktury zaliczkowej,</a:t>
            </a:r>
          </a:p>
          <a:p>
            <a:pPr lvl="1"/>
            <a:r>
              <a:rPr lang="pl-PL" sz="1800" dirty="0"/>
              <a:t>„KOR_ROZ” – faktura korygująca do faktury rozliczającej.</a:t>
            </a:r>
          </a:p>
          <a:p>
            <a:r>
              <a:rPr lang="pl-PL" sz="1800" dirty="0"/>
              <a:t>PrzyczynaKorekty – pozwala opisać przyczynę wystawienia faktury korygującej (obecnie nieobowiązkowe).</a:t>
            </a:r>
          </a:p>
          <a:p>
            <a:r>
              <a:rPr lang="pl-PL" sz="1800" dirty="0"/>
              <a:t>TypKorekty – pole nieobowiązkowe określające, jaki skutek ma korekta w ewidencji VAT. Może przyjmować wartości:</a:t>
            </a:r>
          </a:p>
          <a:p>
            <a:pPr lvl="1"/>
            <a:r>
              <a:rPr lang="pl-PL" sz="1800" dirty="0"/>
              <a:t>„1” – korekta skutkująca w dacie ujęcia faktury pierwotnej,</a:t>
            </a:r>
          </a:p>
          <a:p>
            <a:pPr lvl="1"/>
            <a:r>
              <a:rPr lang="pl-PL" sz="1800" dirty="0"/>
              <a:t>„2” – korekta skutkująca w dacie wystawienia faktury korygującej,</a:t>
            </a:r>
          </a:p>
          <a:p>
            <a:pPr lvl="1"/>
            <a:r>
              <a:rPr lang="pl-PL" sz="1800" dirty="0"/>
              <a:t>„3” – korekta skutkująca w innej dacie (różne daty dla różnych pozycji faktury korygującej).</a:t>
            </a:r>
          </a:p>
          <a:p>
            <a:r>
              <a:rPr lang="pl-PL" sz="1800" dirty="0"/>
              <a:t>NrFaKorygowany – podaje poprawny numer faktury korygowanej, w szczególnym przypadku, gdy przyczyną korekty był błędny numer faktury pierwotnej.</a:t>
            </a:r>
          </a:p>
        </p:txBody>
      </p:sp>
      <p:pic>
        <p:nvPicPr>
          <p:cNvPr id="5" name="Obraz 4">
            <a:extLst>
              <a:ext uri="{FF2B5EF4-FFF2-40B4-BE49-F238E27FC236}">
                <a16:creationId xmlns:a16="http://schemas.microsoft.com/office/drawing/2014/main" id="{E95B9FC0-95DA-2BFD-B0CA-A98E9EDD5BF2}"/>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9E1560F9-FD39-AB52-3DB8-37255431BEC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0078BF96-E3D8-DD69-479A-C275E3F8F19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9407003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33A49-E9C1-31F6-6C71-B10507117C6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5533C95-3E5A-B2C9-5114-98C378540806}"/>
              </a:ext>
            </a:extLst>
          </p:cNvPr>
          <p:cNvSpPr>
            <a:spLocks noGrp="1"/>
          </p:cNvSpPr>
          <p:nvPr>
            <p:ph idx="1"/>
          </p:nvPr>
        </p:nvSpPr>
        <p:spPr>
          <a:xfrm>
            <a:off x="838200" y="1825625"/>
            <a:ext cx="10515600" cy="4351338"/>
          </a:xfrm>
        </p:spPr>
        <p:txBody>
          <a:bodyPr>
            <a:noAutofit/>
          </a:bodyPr>
          <a:lstStyle/>
          <a:p>
            <a:r>
              <a:rPr lang="pl-PL" sz="1800" dirty="0"/>
              <a:t>DaneFaKorygowanej – zawiera informacje o fakturze/fakturach korygowanych, m.in. numer faktury, numer KSeF i datę wystawienia. Element ten może wystąpić wielokrotnie (do 50 000 razy), ponieważ jedną fakturą korygującą można korygować wiele faktur pierwotnych (korekty zbiorcze).</a:t>
            </a:r>
          </a:p>
          <a:p>
            <a:r>
              <a:rPr lang="pl-PL" sz="1800" dirty="0"/>
              <a:t>P_15ZK – wypełnia się w przypadku:</a:t>
            </a:r>
          </a:p>
          <a:p>
            <a:pPr lvl="1"/>
            <a:r>
              <a:rPr lang="pl-PL" sz="1800" dirty="0"/>
              <a:t>korekt faktur zaliczkowych (zawiera kwotę zapłaty przed korektą),</a:t>
            </a:r>
          </a:p>
          <a:p>
            <a:pPr lvl="1"/>
            <a:r>
              <a:rPr lang="pl-PL" sz="1800" dirty="0"/>
              <a:t>korekt faktur rozliczających (zawiera kwotę pozostałą do zapłaty przed korektą).</a:t>
            </a:r>
          </a:p>
          <a:p>
            <a:r>
              <a:rPr lang="pl-PL" sz="1800" dirty="0"/>
              <a:t>KursWalutyZK – kurs waluty stosowany do wyliczenia kwoty podatku przed korektą. Pole dedykowane dla faktur korygujących faktury zaliczkowe w walucie obcej. W przypadku korekt faktur podstawowych i rozliczających kursy walut przed korektą mogą być podawane w wierszach dotyczących stanu przed korektą.</a:t>
            </a:r>
          </a:p>
        </p:txBody>
      </p:sp>
      <p:pic>
        <p:nvPicPr>
          <p:cNvPr id="5" name="Obraz 4">
            <a:extLst>
              <a:ext uri="{FF2B5EF4-FFF2-40B4-BE49-F238E27FC236}">
                <a16:creationId xmlns:a16="http://schemas.microsoft.com/office/drawing/2014/main" id="{13B5F84C-B86D-5C56-96B6-8336DAED07E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8817A94-90A1-D56D-1896-9626246802F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F9445BD9-C69F-AA5B-37EC-13AB955E61FF}"/>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21318860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42346-437F-D4B4-DA60-653CBE476BB4}"/>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AB1C074-DB65-981B-F0F6-43F93AFF9037}"/>
              </a:ext>
            </a:extLst>
          </p:cNvPr>
          <p:cNvSpPr>
            <a:spLocks noGrp="1"/>
          </p:cNvSpPr>
          <p:nvPr>
            <p:ph idx="1"/>
          </p:nvPr>
        </p:nvSpPr>
        <p:spPr>
          <a:xfrm>
            <a:off x="838200" y="1825625"/>
            <a:ext cx="10515600" cy="4351338"/>
          </a:xfrm>
        </p:spPr>
        <p:txBody>
          <a:bodyPr>
            <a:noAutofit/>
          </a:bodyPr>
          <a:lstStyle/>
          <a:p>
            <a:pPr marL="0" indent="0">
              <a:buNone/>
            </a:pPr>
            <a:r>
              <a:rPr lang="pl-PL" sz="1800" dirty="0"/>
              <a:t>Zgodnie z art. 106j ust. 2 pkt 5 ustawy, jeśli faktura korygująca wpływa na zmianę podstawy opodatkowania lub kwoty podatku należnego, powinna zawierać odpowiednio:</a:t>
            </a:r>
          </a:p>
          <a:p>
            <a:r>
              <a:rPr lang="pl-PL" sz="1800" dirty="0"/>
              <a:t>kwotę korekty podstawy opodatkowania,</a:t>
            </a:r>
          </a:p>
          <a:p>
            <a:r>
              <a:rPr lang="pl-PL" sz="1800" dirty="0"/>
              <a:t>kwotę korekty podatku należnego,</a:t>
            </a:r>
          </a:p>
          <a:p>
            <a:pPr marL="0" indent="0">
              <a:buNone/>
            </a:pPr>
            <a:r>
              <a:rPr lang="pl-PL" sz="1800" dirty="0"/>
              <a:t>z podziałem na kwoty dotyczące poszczególnych stawek podatku oraz sprzedaży zwolnionej od podatku.</a:t>
            </a:r>
          </a:p>
          <a:p>
            <a:pPr marL="0" indent="0">
              <a:buNone/>
            </a:pPr>
            <a:endParaRPr lang="pl-PL" sz="1800" dirty="0"/>
          </a:p>
          <a:p>
            <a:pPr marL="0" indent="0">
              <a:buNone/>
            </a:pPr>
            <a:r>
              <a:rPr lang="pl-PL" sz="1800" dirty="0"/>
              <a:t>W fakturach korygujących pola podsumowujące fakturę – P_13_1, P_14_1, P_14_1W; P_13_2, P_14_2, P_14_2W itd., a także P_15 (kwota należności ogółem) – wypełniane są kwotami stanowiącymi różnicę w stosunku do wartości zawartych w fakturze pierwotnej.</a:t>
            </a:r>
          </a:p>
        </p:txBody>
      </p:sp>
      <p:pic>
        <p:nvPicPr>
          <p:cNvPr id="5" name="Obraz 4">
            <a:extLst>
              <a:ext uri="{FF2B5EF4-FFF2-40B4-BE49-F238E27FC236}">
                <a16:creationId xmlns:a16="http://schemas.microsoft.com/office/drawing/2014/main" id="{B4BD0289-19C5-6368-3AA2-E4CE745FA24C}"/>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45A6DC34-8CFD-0A1D-71CD-36BB87B0D02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A555CE11-4E94-296A-13B2-F4FDE3FDCC6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14457905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7E985-3043-E03D-7CE1-792FF13F323D}"/>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10C2E94-3054-9B87-DF09-0F77AB9DA6B5}"/>
              </a:ext>
            </a:extLst>
          </p:cNvPr>
          <p:cNvSpPr>
            <a:spLocks noGrp="1"/>
          </p:cNvSpPr>
          <p:nvPr>
            <p:ph idx="1"/>
          </p:nvPr>
        </p:nvSpPr>
        <p:spPr>
          <a:xfrm>
            <a:off x="838200" y="1825625"/>
            <a:ext cx="10515600" cy="4351338"/>
          </a:xfrm>
        </p:spPr>
        <p:txBody>
          <a:bodyPr>
            <a:noAutofit/>
          </a:bodyPr>
          <a:lstStyle/>
          <a:p>
            <a:pPr marL="0" indent="0">
              <a:buNone/>
            </a:pPr>
            <a:r>
              <a:rPr lang="pl-PL" sz="1800" dirty="0"/>
              <a:t>Może wystąpić sytuacja, w której:</a:t>
            </a:r>
          </a:p>
          <a:p>
            <a:r>
              <a:rPr lang="pl-PL" sz="1800" dirty="0"/>
              <a:t>podatnik wystawia fakturę pierwotną,</a:t>
            </a:r>
          </a:p>
          <a:p>
            <a:r>
              <a:rPr lang="pl-PL" sz="1800" dirty="0"/>
              <a:t>następnie wystawia fakturę korygującą podstawę opodatkowania i kwotę podatku,</a:t>
            </a:r>
          </a:p>
          <a:p>
            <a:r>
              <a:rPr lang="pl-PL" sz="1800" dirty="0"/>
              <a:t>po pewnym czasie wystawia kolejną fakturę korygującą te same wartości.</a:t>
            </a:r>
          </a:p>
          <a:p>
            <a:pPr marL="0" indent="0">
              <a:buNone/>
            </a:pPr>
            <a:r>
              <a:rPr lang="pl-PL" sz="1800" dirty="0"/>
              <a:t>W przypadku kolejnych faktur korygujących do tej samej faktury pierwotnej, które zmieniają podstawę opodatkowania i kwotę podatku, wartości uwzględnia się zawsze względem stanu po wcześniejszej korekcie.</a:t>
            </a:r>
          </a:p>
          <a:p>
            <a:pPr marL="0" indent="0">
              <a:buNone/>
            </a:pPr>
            <a:endParaRPr lang="pl-PL" sz="1800" dirty="0"/>
          </a:p>
          <a:p>
            <a:pPr marL="0" indent="0">
              <a:buNone/>
            </a:pPr>
            <a:r>
              <a:rPr lang="pl-PL" sz="1800" dirty="0"/>
              <a:t>W sekcji DaneFaKorygowanej należy podawać dane faktury pierwotnej, tj. numer, numer KSeF (jeśli faktura była wystawiona w KSeF) oraz datę wystawienia. Nie ma obowiązku podawania danych wcześniejszych faktur korygujących.</a:t>
            </a:r>
          </a:p>
        </p:txBody>
      </p:sp>
      <p:pic>
        <p:nvPicPr>
          <p:cNvPr id="5" name="Obraz 4">
            <a:extLst>
              <a:ext uri="{FF2B5EF4-FFF2-40B4-BE49-F238E27FC236}">
                <a16:creationId xmlns:a16="http://schemas.microsoft.com/office/drawing/2014/main" id="{43875F4C-17F2-14BE-B176-FED431CE3A0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EAB4DF4-2FFF-436F-F215-79E51B0937F0}"/>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9485C06-7928-437B-6369-7E2741145573}"/>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3624279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0E17F-F616-4C93-8582-9E5888E539C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A94D9F0-76B1-94B2-A966-784BB4164949}"/>
              </a:ext>
            </a:extLst>
          </p:cNvPr>
          <p:cNvSpPr>
            <a:spLocks noGrp="1"/>
          </p:cNvSpPr>
          <p:nvPr>
            <p:ph idx="1"/>
          </p:nvPr>
        </p:nvSpPr>
        <p:spPr>
          <a:xfrm>
            <a:off x="838200" y="1825625"/>
            <a:ext cx="10515600" cy="4351338"/>
          </a:xfrm>
        </p:spPr>
        <p:txBody>
          <a:bodyPr>
            <a:noAutofit/>
          </a:bodyPr>
          <a:lstStyle/>
          <a:p>
            <a:pPr marL="0" indent="0">
              <a:buNone/>
            </a:pPr>
            <a:r>
              <a:rPr lang="pl-PL" sz="1500" dirty="0"/>
              <a:t>Przy korygowaniu danych kwotowych w poszczególnych wierszach faktury lub wierszach zamówienia faktury zaliczkowej stosuje się trzy metody:</a:t>
            </a:r>
          </a:p>
          <a:p>
            <a:pPr marL="0" indent="0">
              <a:buNone/>
            </a:pPr>
            <a:r>
              <a:rPr lang="pl-PL" sz="1500" dirty="0"/>
              <a:t>1. Korygowanie przez różnicę</a:t>
            </a:r>
          </a:p>
          <a:p>
            <a:pPr marL="0" indent="0">
              <a:buNone/>
            </a:pPr>
            <a:r>
              <a:rPr lang="pl-PL" sz="1500" dirty="0"/>
              <a:t>W tej metodzie jeden wiersz faktury korygowanej odpowiada jednemu wierszowi faktury korygującej.</a:t>
            </a:r>
          </a:p>
          <a:p>
            <a:pPr marL="0" indent="0">
              <a:buNone/>
            </a:pPr>
            <a:r>
              <a:rPr lang="pl-PL" sz="1500" dirty="0"/>
              <a:t>Kwota w wierszu faktury korygującej to różnica w stosunku do wartości zawartej w fakturze pierwotnej.</a:t>
            </a:r>
          </a:p>
          <a:p>
            <a:pPr marL="0" indent="0">
              <a:buNone/>
            </a:pPr>
            <a:endParaRPr lang="pl-PL" sz="1500" dirty="0"/>
          </a:p>
          <a:p>
            <a:pPr marL="0" indent="0">
              <a:buNone/>
            </a:pPr>
            <a:r>
              <a:rPr lang="pl-PL" sz="1500" dirty="0"/>
              <a:t>2. Korygowanie z wykorzystaniem znacznika StanPrzed</a:t>
            </a:r>
          </a:p>
          <a:p>
            <a:pPr marL="0" indent="0">
              <a:buNone/>
            </a:pPr>
            <a:r>
              <a:rPr lang="pl-PL" sz="1500" dirty="0"/>
              <a:t>Metoda umożliwia czytelną prezentację danych przy każdej korekcie, szczególnie zalecana w przypadku:</a:t>
            </a:r>
          </a:p>
          <a:p>
            <a:r>
              <a:rPr lang="pl-PL" sz="1500" dirty="0"/>
              <a:t>całkowitej zmiany stawki VAT,</a:t>
            </a:r>
          </a:p>
          <a:p>
            <a:r>
              <a:rPr lang="pl-PL" sz="1500" dirty="0"/>
              <a:t>zmiany kursów walut.</a:t>
            </a:r>
          </a:p>
          <a:p>
            <a:pPr marL="0" indent="0">
              <a:buNone/>
            </a:pPr>
            <a:r>
              <a:rPr lang="pl-PL" sz="1500" dirty="0"/>
              <a:t>W tej metodzie jeden wiersz faktury korygowanej odpowiada dwóm wierszom faktury korygującej:</a:t>
            </a:r>
          </a:p>
          <a:p>
            <a:r>
              <a:rPr lang="pl-PL" sz="1500" dirty="0"/>
              <a:t>Pierwszy wiersz zawiera dane „stanu przed korektą” i oznaczony jest znacznikiem StanPrzed = 1.</a:t>
            </a:r>
          </a:p>
          <a:p>
            <a:r>
              <a:rPr lang="pl-PL" sz="1500" dirty="0"/>
              <a:t>Drugi wiersz zawiera prawidłowe dane po korekcie.</a:t>
            </a:r>
          </a:p>
          <a:p>
            <a:pPr marL="0" indent="0">
              <a:buNone/>
            </a:pPr>
            <a:r>
              <a:rPr lang="pl-PL" sz="1500" dirty="0"/>
              <a:t>Do obliczeń kwot podsumowania wartość wiersza oznaczonego jako StanPrzed traktowana jest ze znakiem przeciwnym (dodatnie wartości stanu przed traktowane są jako ujemne). Wiersze dla stanu przed i po posiadają odrębną numerację.</a:t>
            </a:r>
          </a:p>
        </p:txBody>
      </p:sp>
      <p:pic>
        <p:nvPicPr>
          <p:cNvPr id="5" name="Obraz 4">
            <a:extLst>
              <a:ext uri="{FF2B5EF4-FFF2-40B4-BE49-F238E27FC236}">
                <a16:creationId xmlns:a16="http://schemas.microsoft.com/office/drawing/2014/main" id="{908449BF-757F-35CE-BE58-4293FDBDAD3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4844170A-8838-B922-01EA-E4DA5359E732}"/>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34BD832-8D90-1620-0A73-7113C05DAE8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16017525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FE976-96B2-9D9D-8639-C63074DCA5D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A4A70BE-0294-D731-77E6-CDE98B6037AE}"/>
              </a:ext>
            </a:extLst>
          </p:cNvPr>
          <p:cNvSpPr>
            <a:spLocks noGrp="1"/>
          </p:cNvSpPr>
          <p:nvPr>
            <p:ph idx="1"/>
          </p:nvPr>
        </p:nvSpPr>
        <p:spPr>
          <a:xfrm>
            <a:off x="838200" y="1825625"/>
            <a:ext cx="10515600" cy="4351338"/>
          </a:xfrm>
        </p:spPr>
        <p:txBody>
          <a:bodyPr>
            <a:noAutofit/>
          </a:bodyPr>
          <a:lstStyle/>
          <a:p>
            <a:pPr marL="0" indent="0">
              <a:buNone/>
            </a:pPr>
            <a:r>
              <a:rPr lang="pl-PL" sz="1700" dirty="0"/>
              <a:t>3. Korygowanie poprzez storna</a:t>
            </a:r>
          </a:p>
          <a:p>
            <a:pPr marL="0" indent="0">
              <a:buNone/>
            </a:pPr>
            <a:r>
              <a:rPr lang="pl-PL" sz="1700" dirty="0"/>
              <a:t>Metoda podobna do poprzedniej, lecz zamiast znacznika StanPrzed:</a:t>
            </a:r>
          </a:p>
          <a:p>
            <a:r>
              <a:rPr lang="pl-PL" sz="1700" dirty="0"/>
              <a:t>wiersz odnoszący się do stanu przed korektą prezentowany jest ze znakiem przeciwnym,</a:t>
            </a:r>
          </a:p>
          <a:p>
            <a:r>
              <a:rPr lang="pl-PL" sz="1700" dirty="0"/>
              <a:t>wiersz faktury pierwotnej o wartości dodatniej przedstawiany jest w fakturze korygującej jako ujemny, np. przez podanie ujemnej ilości lub ujemnej ceny jednostkowej.</a:t>
            </a:r>
          </a:p>
          <a:p>
            <a:pPr marL="0" indent="0">
              <a:buNone/>
            </a:pPr>
            <a:endParaRPr lang="pl-PL" sz="1700" dirty="0"/>
          </a:p>
          <a:p>
            <a:pPr marL="0" indent="0">
              <a:buNone/>
            </a:pPr>
            <a:r>
              <a:rPr lang="pl-PL" sz="1700" dirty="0"/>
              <a:t>Dodatkowo podatnik może wykorzystać pole UU_ID – uniwersalny unikalny numer wiersza faktury.</a:t>
            </a:r>
          </a:p>
          <a:p>
            <a:r>
              <a:rPr lang="pl-PL" sz="1700" dirty="0"/>
              <a:t>Pozwala ono jednoznacznie powiązać wiersz faktury korygującej z wierszem faktury korygowanej.</a:t>
            </a:r>
          </a:p>
          <a:p>
            <a:r>
              <a:rPr lang="pl-PL" sz="1700" dirty="0"/>
              <a:t>Numer UU_ID musi być nadany wierszowi już w fakturze pierwotnej.</a:t>
            </a:r>
          </a:p>
          <a:p>
            <a:r>
              <a:rPr lang="pl-PL" sz="1700" dirty="0"/>
              <a:t>Umożliwia np. korektę błędu w nazwie towaru w fakturze korygowanej poprzez wskazanie tego numeru w wierszu faktury korygującej.</a:t>
            </a:r>
          </a:p>
          <a:p>
            <a:r>
              <a:rPr lang="pl-PL" sz="1700" dirty="0"/>
              <a:t>Numer musi być unikalny w ramach wszystkich faktur danego podatnika lub wszystkich faktur w danym systemie fakturowania.</a:t>
            </a:r>
          </a:p>
          <a:p>
            <a:r>
              <a:rPr lang="pl-PL" sz="1700" dirty="0"/>
              <a:t>Wykorzystanie tej funkcjonalności jest dobrowolne.</a:t>
            </a:r>
          </a:p>
        </p:txBody>
      </p:sp>
      <p:pic>
        <p:nvPicPr>
          <p:cNvPr id="5" name="Obraz 4">
            <a:extLst>
              <a:ext uri="{FF2B5EF4-FFF2-40B4-BE49-F238E27FC236}">
                <a16:creationId xmlns:a16="http://schemas.microsoft.com/office/drawing/2014/main" id="{85B2B173-E569-92B1-D992-875AEF45B917}"/>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205858F-66B8-C393-61C1-16A9A7C381DC}"/>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1A3BEE6-C281-B9EF-6D67-33C9D530BB6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korygująca</a:t>
            </a:r>
            <a:endParaRPr lang="en-US" sz="3600" b="1" dirty="0">
              <a:latin typeface="+mn-lt"/>
            </a:endParaRPr>
          </a:p>
        </p:txBody>
      </p:sp>
    </p:spTree>
    <p:extLst>
      <p:ext uri="{BB962C8B-B14F-4D97-AF65-F5344CB8AC3E}">
        <p14:creationId xmlns:p14="http://schemas.microsoft.com/office/powerpoint/2010/main" val="189011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EC270-82BD-73B0-E8F8-4C48BEFBCE1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899A18C-9E95-6E1A-7699-5CB10E162682}"/>
              </a:ext>
            </a:extLst>
          </p:cNvPr>
          <p:cNvSpPr>
            <a:spLocks noGrp="1"/>
          </p:cNvSpPr>
          <p:nvPr>
            <p:ph idx="1"/>
          </p:nvPr>
        </p:nvSpPr>
        <p:spPr>
          <a:xfrm>
            <a:off x="838200" y="1825625"/>
            <a:ext cx="10515600" cy="4351338"/>
          </a:xfrm>
        </p:spPr>
        <p:txBody>
          <a:bodyPr>
            <a:noAutofit/>
          </a:bodyPr>
          <a:lstStyle/>
          <a:p>
            <a:pPr marL="0" indent="0">
              <a:buNone/>
            </a:pPr>
            <a:r>
              <a:rPr lang="pl-PL" sz="1700" dirty="0"/>
              <a:t>Prawidłowe wypełnienie pola P_15 zależy od rodzaju faktury:</a:t>
            </a:r>
          </a:p>
          <a:p>
            <a:r>
              <a:rPr lang="pl-PL" sz="1700" dirty="0"/>
              <a:t>Faktura podstawowa – kwota należności ogółem wynikająca z faktury.</a:t>
            </a:r>
          </a:p>
          <a:p>
            <a:r>
              <a:rPr lang="pl-PL" sz="1700" dirty="0"/>
              <a:t>Faktura zaliczkowa – kwota otrzymanej lub planowanej do otrzymania zapłaty (wartość zaliczki).</a:t>
            </a:r>
          </a:p>
          <a:p>
            <a:r>
              <a:rPr lang="pl-PL" sz="1700" dirty="0"/>
              <a:t>Faktura rozliczająca (art. 106f ust. 3 ustawy) – kwota pozostała do zapłaty.</a:t>
            </a:r>
          </a:p>
          <a:p>
            <a:r>
              <a:rPr lang="pl-PL" sz="1700" dirty="0"/>
              <a:t>Faktura korygująca – korekta (różnica) kwoty wynikającej z faktury korygowanej.</a:t>
            </a:r>
          </a:p>
          <a:p>
            <a:r>
              <a:rPr lang="pl-PL" sz="1700" dirty="0"/>
              <a:t>Faktura korygująca, o której mowa w art. 106j ust. 3 ustawy – korekta (różnica) kwot wynikających z faktur korygowanych.</a:t>
            </a:r>
          </a:p>
          <a:p>
            <a:pPr marL="0" indent="0">
              <a:buNone/>
            </a:pPr>
            <a:endParaRPr lang="pl-PL" sz="1700" dirty="0"/>
          </a:p>
          <a:p>
            <a:pPr marL="0" indent="0">
              <a:buNone/>
            </a:pPr>
            <a:r>
              <a:rPr lang="pl-PL" sz="1700" dirty="0"/>
              <a:t>W wartości z pola P_15 nie uwzględnia się kwot, które nie stanowią wynagrodzenia za dostawę towarów lub wykonanie usługi dokumentowanej fakturą, np.:</a:t>
            </a:r>
          </a:p>
          <a:p>
            <a:r>
              <a:rPr lang="pl-PL" sz="1700" dirty="0"/>
              <a:t>dodatkowe obciążenia usługobiorcy poniesione w jego imieniu,</a:t>
            </a:r>
          </a:p>
          <a:p>
            <a:r>
              <a:rPr lang="pl-PL" sz="1700" dirty="0"/>
              <a:t>należności o charakterze odszkodowawczym.</a:t>
            </a:r>
          </a:p>
          <a:p>
            <a:pPr marL="0" indent="0">
              <a:buNone/>
            </a:pPr>
            <a:r>
              <a:rPr lang="pl-PL" sz="1700" dirty="0"/>
              <a:t>Aby umożliwić podatnikom wykazywanie danych dotyczących dodatkowych obciążeń lub pomniejszeń, w strukturze FA(3) stworzono element fakultatywny „Rozliczenie”. Wypełnienie tego elementu jest dobrowolne.</a:t>
            </a:r>
          </a:p>
        </p:txBody>
      </p:sp>
      <p:pic>
        <p:nvPicPr>
          <p:cNvPr id="5" name="Obraz 4">
            <a:extLst>
              <a:ext uri="{FF2B5EF4-FFF2-40B4-BE49-F238E27FC236}">
                <a16:creationId xmlns:a16="http://schemas.microsoft.com/office/drawing/2014/main" id="{59033F43-4FCB-FD05-5423-6A9881D1679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07AE0280-9B7A-1283-1C33-F8B1D90939B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694CF56-019A-DCD1-660F-9402CE86E2DF}"/>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Kwota należności ogółem</a:t>
            </a:r>
            <a:endParaRPr lang="en-US" sz="3600" b="1" dirty="0">
              <a:latin typeface="+mn-lt"/>
            </a:endParaRPr>
          </a:p>
        </p:txBody>
      </p:sp>
    </p:spTree>
    <p:extLst>
      <p:ext uri="{BB962C8B-B14F-4D97-AF65-F5344CB8AC3E}">
        <p14:creationId xmlns:p14="http://schemas.microsoft.com/office/powerpoint/2010/main" val="21221521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51B7C-C0BF-329C-C3DA-05070041C85C}"/>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F97D369-98DA-7473-B88A-D99E6C8A1B50}"/>
              </a:ext>
            </a:extLst>
          </p:cNvPr>
          <p:cNvSpPr>
            <a:spLocks noGrp="1"/>
          </p:cNvSpPr>
          <p:nvPr>
            <p:ph idx="1"/>
          </p:nvPr>
        </p:nvSpPr>
        <p:spPr>
          <a:xfrm>
            <a:off x="838200" y="1825625"/>
            <a:ext cx="10515600" cy="4351338"/>
          </a:xfrm>
        </p:spPr>
        <p:txBody>
          <a:bodyPr>
            <a:noAutofit/>
          </a:bodyPr>
          <a:lstStyle/>
          <a:p>
            <a:pPr marL="0" indent="0">
              <a:buNone/>
            </a:pPr>
            <a:r>
              <a:rPr lang="pl-PL" sz="1700" dirty="0"/>
              <a:t>Choć nabywcą towaru lub usługi jest podatnik, w samej transakcji bezpośrednio uczestniczy pracownik. Dotychczasowo pracownik występował do sprzedawcy w imieniu pracodawcy, wskazując go jako nabywcę, a następnie przekazywał fakturę pracodawcy w celu rozliczenia. W okresie obowiązkowego stosowania KSeF w strukturze FA(3) wprowadzono rozwiązania umożliwiające prawidłowe przyporządkowanie takich wydatków.</a:t>
            </a:r>
          </a:p>
          <a:p>
            <a:pPr marL="0" indent="0">
              <a:buNone/>
            </a:pPr>
            <a:r>
              <a:rPr lang="pl-PL" sz="1700" dirty="0"/>
              <a:t>Podstawowe zasady:</a:t>
            </a:r>
          </a:p>
          <a:p>
            <a:r>
              <a:rPr lang="pl-PL" sz="1700" dirty="0"/>
              <a:t>NIP nabywcy – pracodawcy powinien znaleźć się w elemencie Podmiot2, aby faktura została mu udostępniona w KSeF.</a:t>
            </a:r>
          </a:p>
          <a:p>
            <a:pPr marL="0" indent="0">
              <a:buNone/>
            </a:pPr>
            <a:endParaRPr lang="pl-PL" sz="1700" dirty="0"/>
          </a:p>
          <a:p>
            <a:pPr marL="0" indent="0">
              <a:buNone/>
            </a:pPr>
            <a:r>
              <a:rPr lang="pl-PL" sz="1700" dirty="0"/>
              <a:t>Istnieją różne sposoby przyporządkowania wydatku do konkretnego pracownika:</a:t>
            </a:r>
          </a:p>
          <a:p>
            <a:pPr marL="0" indent="0">
              <a:buNone/>
            </a:pPr>
            <a:r>
              <a:rPr lang="pl-PL" sz="1700" dirty="0"/>
              <a:t>1. Wykorzystanie pola IDWew w części Podmiot3</a:t>
            </a:r>
          </a:p>
          <a:p>
            <a:r>
              <a:rPr lang="pl-PL" sz="1700" dirty="0"/>
              <a:t>Pole IDWew to unikalny identyfikator zakładu (oddziału) osoby prawnej lub wyodrębnionej jednostki wewnętrznej podatnika. Zawiera NIP podatnika oraz ciąg znaków numerycznych.</a:t>
            </a:r>
          </a:p>
          <a:p>
            <a:r>
              <a:rPr lang="pl-PL" sz="1700" dirty="0"/>
              <a:t>Podatnik może wygenerować identyfikatory wewnętrzne np. dla pracowników.</a:t>
            </a:r>
          </a:p>
          <a:p>
            <a:r>
              <a:rPr lang="pl-PL" sz="1700" dirty="0"/>
              <a:t>Pracownik może poprosić sprzedawcę, aby faktura zawierała w części Podmiot3 jego identyfikator wewnętrzny (IDWew).</a:t>
            </a:r>
          </a:p>
        </p:txBody>
      </p:sp>
      <p:pic>
        <p:nvPicPr>
          <p:cNvPr id="5" name="Obraz 4">
            <a:extLst>
              <a:ext uri="{FF2B5EF4-FFF2-40B4-BE49-F238E27FC236}">
                <a16:creationId xmlns:a16="http://schemas.microsoft.com/office/drawing/2014/main" id="{56AEA1ED-F132-431A-9416-92E34B7738E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7895B70-6006-C227-FB03-2138972B7B24}"/>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368C6A7-FE26-B61A-0AFE-F54925B8E45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Wydatki pracownicze</a:t>
            </a:r>
            <a:endParaRPr lang="en-US" sz="3600" b="1" dirty="0">
              <a:latin typeface="+mn-lt"/>
            </a:endParaRPr>
          </a:p>
        </p:txBody>
      </p:sp>
    </p:spTree>
    <p:extLst>
      <p:ext uri="{BB962C8B-B14F-4D97-AF65-F5344CB8AC3E}">
        <p14:creationId xmlns:p14="http://schemas.microsoft.com/office/powerpoint/2010/main" val="32235378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604A9-194C-F972-0AA1-9B6B9439204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CEBF213-2EA4-D4CB-71E5-6A69478A0510}"/>
              </a:ext>
            </a:extLst>
          </p:cNvPr>
          <p:cNvSpPr>
            <a:spLocks noGrp="1"/>
          </p:cNvSpPr>
          <p:nvPr>
            <p:ph idx="1"/>
          </p:nvPr>
        </p:nvSpPr>
        <p:spPr>
          <a:xfrm>
            <a:off x="838200" y="1825625"/>
            <a:ext cx="10515600" cy="4351338"/>
          </a:xfrm>
        </p:spPr>
        <p:txBody>
          <a:bodyPr>
            <a:noAutofit/>
          </a:bodyPr>
          <a:lstStyle/>
          <a:p>
            <a:pPr marL="0" indent="0">
              <a:buNone/>
            </a:pPr>
            <a:r>
              <a:rPr lang="pl-PL" sz="1700" dirty="0"/>
              <a:t>2. Wykorzystanie części Podmiot3 bez IDWew</a:t>
            </a:r>
          </a:p>
          <a:p>
            <a:r>
              <a:rPr lang="pl-PL" sz="1700" dirty="0"/>
              <a:t>Możliwe jest zamieszczenie jedynie danych pracownika i jego roli, bez podawania identyfikatora wewnętrznego.</a:t>
            </a:r>
          </a:p>
          <a:p>
            <a:r>
              <a:rPr lang="pl-PL" sz="1700" dirty="0"/>
              <a:t>Podanie danych adresowych pracownika jest opcjonalne.</a:t>
            </a:r>
          </a:p>
          <a:p>
            <a:pPr marL="0" indent="0">
              <a:buNone/>
            </a:pPr>
            <a:endParaRPr lang="pl-PL" sz="1700" dirty="0"/>
          </a:p>
          <a:p>
            <a:pPr marL="0" indent="0">
              <a:buNone/>
            </a:pPr>
            <a:r>
              <a:rPr lang="pl-PL" sz="1700" dirty="0"/>
              <a:t>3. Wykorzystanie elementu DodatkowyOpis</a:t>
            </a:r>
          </a:p>
          <a:p>
            <a:r>
              <a:rPr lang="pl-PL" sz="1700" dirty="0"/>
              <a:t>Pole DodatkowyOpis (złożone z pól NrWiersza, Klucz i Wartosc) pozwala na zamieszczenie dodatkowych informacji, np. danych pracownika oraz informacji, że faktura dotyczy wydatku pracowniczego.</a:t>
            </a:r>
          </a:p>
          <a:p>
            <a:r>
              <a:rPr lang="pl-PL" sz="1700" dirty="0"/>
              <a:t>Wypełnienie pola NrWiersza nie jest konieczne, jeśli informacja odnosi się do całej faktury.</a:t>
            </a:r>
          </a:p>
        </p:txBody>
      </p:sp>
      <p:pic>
        <p:nvPicPr>
          <p:cNvPr id="5" name="Obraz 4">
            <a:extLst>
              <a:ext uri="{FF2B5EF4-FFF2-40B4-BE49-F238E27FC236}">
                <a16:creationId xmlns:a16="http://schemas.microsoft.com/office/drawing/2014/main" id="{B09D7549-35CD-3F27-B607-9E2CFE11542C}"/>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26942FA2-DBCD-CD6E-0E56-014987EC6E8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C4766E7-CBDC-4CD1-04A6-6728FBEB5348}"/>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Wydatki pracownicze</a:t>
            </a:r>
            <a:endParaRPr lang="en-US" sz="3600" b="1" dirty="0">
              <a:latin typeface="+mn-lt"/>
            </a:endParaRPr>
          </a:p>
        </p:txBody>
      </p:sp>
    </p:spTree>
    <p:extLst>
      <p:ext uri="{BB962C8B-B14F-4D97-AF65-F5344CB8AC3E}">
        <p14:creationId xmlns:p14="http://schemas.microsoft.com/office/powerpoint/2010/main" val="35745327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D8F43-D405-0722-1D56-3D0FBCDD79B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6423221-12E6-DBE2-117F-EC7EB6867E89}"/>
              </a:ext>
            </a:extLst>
          </p:cNvPr>
          <p:cNvSpPr>
            <a:spLocks noGrp="1"/>
          </p:cNvSpPr>
          <p:nvPr>
            <p:ph idx="1"/>
          </p:nvPr>
        </p:nvSpPr>
        <p:spPr>
          <a:xfrm>
            <a:off x="838200" y="1825625"/>
            <a:ext cx="10515600" cy="4351338"/>
          </a:xfrm>
        </p:spPr>
        <p:txBody>
          <a:bodyPr>
            <a:noAutofit/>
          </a:bodyPr>
          <a:lstStyle/>
          <a:p>
            <a:pPr marL="0" indent="0">
              <a:buNone/>
            </a:pPr>
            <a:r>
              <a:rPr lang="pl-PL" sz="1800" dirty="0"/>
              <a:t>Fakturę ustrukturyzowaną można wystawić bezpośrednio przy użyciu komercyjnych programów finansowo-księgowych. Od 1 lutego 2026 r. przesyłanie faktur do środowiska produkcyjnego jest realizowane za pomocą API KSeF 2.0.</a:t>
            </a:r>
          </a:p>
          <a:p>
            <a:pPr marL="0" indent="0">
              <a:buNone/>
            </a:pPr>
            <a:endParaRPr lang="pl-PL" sz="1800" dirty="0"/>
          </a:p>
          <a:p>
            <a:pPr marL="0" indent="0">
              <a:buNone/>
            </a:pPr>
            <a:r>
              <a:rPr lang="pl-PL" sz="1800" dirty="0"/>
              <a:t>Ministerstwo Finansów udostępnia również bezpłatne narzędzia, pozwalające korzystać z KSeF. Należą do nich:</a:t>
            </a:r>
          </a:p>
          <a:p>
            <a:r>
              <a:rPr lang="pl-PL" sz="1800" dirty="0"/>
              <a:t>Aplikacja Podatnika KSeF</a:t>
            </a:r>
          </a:p>
          <a:p>
            <a:r>
              <a:rPr lang="pl-PL" sz="1800" dirty="0"/>
              <a:t>Aplikacja Mobilna KSeF</a:t>
            </a:r>
          </a:p>
          <a:p>
            <a:r>
              <a:rPr lang="pl-PL" sz="1800" dirty="0"/>
              <a:t>Aplikacja e-mikrofirma – umożliwia powiązanie istniejącego konta z KSeF, wystawianie faktur w KSeF, odbieranie faktur ustrukturyzowanych oraz przenoszenie ich bezpośrednio do ewidencji VAT, bez konieczności ręcznego przepisywania danych. Aplikacja dostępna jest w e-Urzędzie Skarbowym.</a:t>
            </a:r>
          </a:p>
        </p:txBody>
      </p:sp>
      <p:pic>
        <p:nvPicPr>
          <p:cNvPr id="5" name="Obraz 4">
            <a:extLst>
              <a:ext uri="{FF2B5EF4-FFF2-40B4-BE49-F238E27FC236}">
                <a16:creationId xmlns:a16="http://schemas.microsoft.com/office/drawing/2014/main" id="{6243D0AF-0443-3AA4-24E7-D36A0063FBD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7AA77E0-5766-01FB-2125-AAF5AC5306D2}"/>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9380713-692E-125D-D035-7D51E5DB5C2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Narzędzie do korzystania z KSeF</a:t>
            </a:r>
            <a:endParaRPr lang="en-US" sz="3600" b="1" dirty="0">
              <a:latin typeface="+mn-lt"/>
            </a:endParaRPr>
          </a:p>
        </p:txBody>
      </p:sp>
    </p:spTree>
    <p:extLst>
      <p:ext uri="{BB962C8B-B14F-4D97-AF65-F5344CB8AC3E}">
        <p14:creationId xmlns:p14="http://schemas.microsoft.com/office/powerpoint/2010/main" val="729781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CDD08-C0F8-4BA2-1733-2266BC88BA51}"/>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82E913C-98F3-1E75-5423-95E759B30D91}"/>
              </a:ext>
            </a:extLst>
          </p:cNvPr>
          <p:cNvSpPr>
            <a:spLocks noGrp="1"/>
          </p:cNvSpPr>
          <p:nvPr>
            <p:ph idx="1"/>
          </p:nvPr>
        </p:nvSpPr>
        <p:spPr>
          <a:xfrm>
            <a:off x="838200" y="1825625"/>
            <a:ext cx="10515600" cy="4351338"/>
          </a:xfrm>
        </p:spPr>
        <p:txBody>
          <a:bodyPr>
            <a:normAutofit/>
          </a:bodyPr>
          <a:lstStyle/>
          <a:p>
            <a:pPr marL="0" indent="0">
              <a:buNone/>
            </a:pPr>
            <a:r>
              <a:rPr lang="pl-PL" sz="2400" dirty="0"/>
              <a:t>Wdrożenie ma charakter etapowy:</a:t>
            </a:r>
          </a:p>
          <a:p>
            <a:r>
              <a:rPr lang="pl-PL" sz="2400" dirty="0"/>
              <a:t>Od 1 lutego 2026 r. obowiązek korzystania z KSeF obejmuje podatników, których wartość sprzedaży wraz z podatkiem w 2024 r. przekroczyła 200 mln zł.</a:t>
            </a:r>
          </a:p>
          <a:p>
            <a:r>
              <a:rPr lang="pl-PL" sz="2400" dirty="0"/>
              <a:t>Od 1 kwietnia 2026 r. obowiązek zostanie rozszerzony na pozostałych podatników.</a:t>
            </a:r>
          </a:p>
          <a:p>
            <a:pPr marL="0" indent="0">
              <a:buNone/>
            </a:pPr>
            <a:r>
              <a:rPr lang="pl-PL" sz="2400" dirty="0"/>
              <a:t>Do końca 2026 r. obowiązek wystawiania faktur w KSeF nie dotyczy podatników, u których łączna wartość sprzedaży w danym miesiącu (brutto) nie przekroczy 10 000 zł. W przypadku przekroczenia tego limitu obowiązek stosowania KSeF powstaje od faktury, którą przekroczono próg 10 000 zł.</a:t>
            </a:r>
          </a:p>
          <a:p>
            <a:pPr marL="0" indent="0">
              <a:buNone/>
            </a:pPr>
            <a:r>
              <a:rPr lang="pl-PL" sz="2400" dirty="0"/>
              <a:t>Powyższe odroczenia dotyczą wyłącznie wystawiania faktur. Odbieranie faktur w KSeF pozostaje obowiązkowe dla wszystkich podatników od 1 lutego 2026 r., niezależnie od wartości ich sprzedaży.</a:t>
            </a:r>
          </a:p>
        </p:txBody>
      </p:sp>
      <p:pic>
        <p:nvPicPr>
          <p:cNvPr id="5" name="Obraz 4">
            <a:extLst>
              <a:ext uri="{FF2B5EF4-FFF2-40B4-BE49-F238E27FC236}">
                <a16:creationId xmlns:a16="http://schemas.microsoft.com/office/drawing/2014/main" id="{EC2F1D76-D4F4-249C-FAB2-187C8018229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9E8D9548-9841-E8F8-81B8-4C060550992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02944E13-CC7C-5EFF-80AA-C050A0FD7CF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Terminy w KSeF</a:t>
            </a:r>
            <a:endParaRPr lang="en-US" sz="3600" b="1" dirty="0">
              <a:latin typeface="+mn-lt"/>
            </a:endParaRPr>
          </a:p>
        </p:txBody>
      </p:sp>
    </p:spTree>
    <p:extLst>
      <p:ext uri="{BB962C8B-B14F-4D97-AF65-F5344CB8AC3E}">
        <p14:creationId xmlns:p14="http://schemas.microsoft.com/office/powerpoint/2010/main" val="23274008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55ACF-88C3-8201-ECC5-CE2C95BCFED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86C0965-5EC8-7529-4815-792E15AD200E}"/>
              </a:ext>
            </a:extLst>
          </p:cNvPr>
          <p:cNvSpPr>
            <a:spLocks noGrp="1"/>
          </p:cNvSpPr>
          <p:nvPr>
            <p:ph idx="1"/>
          </p:nvPr>
        </p:nvSpPr>
        <p:spPr>
          <a:xfrm>
            <a:off x="838200" y="1825625"/>
            <a:ext cx="10515600" cy="4351338"/>
          </a:xfrm>
        </p:spPr>
        <p:txBody>
          <a:bodyPr>
            <a:noAutofit/>
          </a:bodyPr>
          <a:lstStyle/>
          <a:p>
            <a:pPr marL="0" indent="0">
              <a:buNone/>
            </a:pPr>
            <a:r>
              <a:rPr lang="pl-PL" sz="1600" noProof="0" dirty="0"/>
              <a:t>Numer KSeF to unikalny numer identyfikujący fakturę w systemie. Generowany jest automatycznie przez KSeF i zwracany w Urzędowym Poświadczeniu Odbioru (UPO).</a:t>
            </a:r>
          </a:p>
          <a:p>
            <a:pPr marL="0" indent="0">
              <a:buNone/>
            </a:pPr>
            <a:endParaRPr lang="pl-PL" sz="1600" noProof="0" dirty="0"/>
          </a:p>
          <a:p>
            <a:pPr marL="0" indent="0">
              <a:buNone/>
            </a:pPr>
            <a:endParaRPr lang="pl-PL" sz="1600" noProof="0" dirty="0"/>
          </a:p>
        </p:txBody>
      </p:sp>
      <p:pic>
        <p:nvPicPr>
          <p:cNvPr id="5" name="Obraz 4">
            <a:extLst>
              <a:ext uri="{FF2B5EF4-FFF2-40B4-BE49-F238E27FC236}">
                <a16:creationId xmlns:a16="http://schemas.microsoft.com/office/drawing/2014/main" id="{E3DAC423-E274-CBC6-0A00-3DCCB710C74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AE03579-F0CC-5FA0-8EA8-F60B2176CA2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7266406-03D6-3125-5E5D-52911525A323}"/>
              </a:ext>
            </a:extLst>
          </p:cNvPr>
          <p:cNvSpPr>
            <a:spLocks noGrp="1"/>
          </p:cNvSpPr>
          <p:nvPr>
            <p:ph type="title"/>
          </p:nvPr>
        </p:nvSpPr>
        <p:spPr>
          <a:xfrm>
            <a:off x="838200" y="1016000"/>
            <a:ext cx="10515600" cy="674688"/>
          </a:xfrm>
        </p:spPr>
        <p:txBody>
          <a:bodyPr>
            <a:normAutofit/>
          </a:bodyPr>
          <a:lstStyle/>
          <a:p>
            <a:pPr algn="ctr"/>
            <a:r>
              <a:rPr lang="pl-PL" sz="3200" b="1" noProof="0" dirty="0">
                <a:latin typeface="+mn-lt"/>
              </a:rPr>
              <a:t>Numer KSeF</a:t>
            </a:r>
            <a:endParaRPr lang="pl-PL" sz="3600" b="1" noProof="0" dirty="0">
              <a:latin typeface="+mn-lt"/>
            </a:endParaRPr>
          </a:p>
        </p:txBody>
      </p:sp>
      <p:pic>
        <p:nvPicPr>
          <p:cNvPr id="8" name="Obraz 7">
            <a:extLst>
              <a:ext uri="{FF2B5EF4-FFF2-40B4-BE49-F238E27FC236}">
                <a16:creationId xmlns:a16="http://schemas.microsoft.com/office/drawing/2014/main" id="{5DB09C9F-7A17-0B25-5AF2-DF2EFB64A0C4}"/>
              </a:ext>
            </a:extLst>
          </p:cNvPr>
          <p:cNvPicPr>
            <a:picLocks noChangeAspect="1"/>
          </p:cNvPicPr>
          <p:nvPr/>
        </p:nvPicPr>
        <p:blipFill>
          <a:blip r:embed="rId4"/>
          <a:stretch>
            <a:fillRect/>
          </a:stretch>
        </p:blipFill>
        <p:spPr>
          <a:xfrm>
            <a:off x="838200" y="3143431"/>
            <a:ext cx="10415128" cy="2876724"/>
          </a:xfrm>
          <a:prstGeom prst="rect">
            <a:avLst/>
          </a:prstGeom>
        </p:spPr>
      </p:pic>
    </p:spTree>
    <p:extLst>
      <p:ext uri="{BB962C8B-B14F-4D97-AF65-F5344CB8AC3E}">
        <p14:creationId xmlns:p14="http://schemas.microsoft.com/office/powerpoint/2010/main" val="1349894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BE08D-96A4-0BE2-78BA-05D8531DB00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2E3AD1B-EEBB-BDA2-FEFB-5E4C74AD999F}"/>
              </a:ext>
            </a:extLst>
          </p:cNvPr>
          <p:cNvSpPr>
            <a:spLocks noGrp="1"/>
          </p:cNvSpPr>
          <p:nvPr>
            <p:ph idx="1"/>
          </p:nvPr>
        </p:nvSpPr>
        <p:spPr>
          <a:xfrm>
            <a:off x="838200" y="1825625"/>
            <a:ext cx="10515600" cy="4351338"/>
          </a:xfrm>
        </p:spPr>
        <p:txBody>
          <a:bodyPr>
            <a:noAutofit/>
          </a:bodyPr>
          <a:lstStyle/>
          <a:p>
            <a:pPr marL="0" indent="0">
              <a:buNone/>
            </a:pPr>
            <a:r>
              <a:rPr lang="pl-PL" sz="1800" dirty="0"/>
              <a:t>Po przesłaniu do KSeF pliku XML zgodnego ze strukturą e-Faktury przez osobę lub podmiot uprawniony:</a:t>
            </a:r>
          </a:p>
          <a:p>
            <a:r>
              <a:rPr lang="pl-PL" sz="1800" dirty="0"/>
              <a:t>status wysyłki dokumentu zmienia się na „200”,</a:t>
            </a:r>
          </a:p>
          <a:p>
            <a:r>
              <a:rPr lang="pl-PL" sz="1800" dirty="0"/>
              <a:t>fakturze zostaje nadany numer KSeF,</a:t>
            </a:r>
          </a:p>
          <a:p>
            <a:r>
              <a:rPr lang="pl-PL" sz="1800" dirty="0"/>
              <a:t>generowane jest Urzędowe Poświadczenie Odbioru (UPO), stanowiące formalne potwierdzenie odbioru dokumentu elektronicznego przez KSeF.</a:t>
            </a:r>
          </a:p>
          <a:p>
            <a:pPr marL="0" indent="0">
              <a:buNone/>
            </a:pPr>
            <a:endParaRPr lang="pl-PL" sz="1800" dirty="0"/>
          </a:p>
          <a:p>
            <a:pPr marL="0" indent="0">
              <a:buNone/>
            </a:pPr>
            <a:r>
              <a:rPr lang="pl-PL" sz="1800" dirty="0"/>
              <a:t>UPO jest osobnym dokumentem w formacie XML, który można pobrać za pomocą API.</a:t>
            </a:r>
          </a:p>
          <a:p>
            <a:pPr marL="0" indent="0">
              <a:buNone/>
            </a:pPr>
            <a:endParaRPr lang="pl-PL" sz="1800" dirty="0"/>
          </a:p>
          <a:p>
            <a:pPr marL="342900" indent="-342900">
              <a:buAutoNum type="arabicPeriod"/>
            </a:pPr>
            <a:r>
              <a:rPr lang="pl-PL" sz="1800" dirty="0"/>
              <a:t>Numer referencyjny wysłanego zbioru dokumentów. </a:t>
            </a:r>
          </a:p>
          <a:p>
            <a:pPr marL="342900" indent="-342900">
              <a:buAutoNum type="arabicPeriod"/>
            </a:pPr>
            <a:r>
              <a:rPr lang="pl-PL" sz="1800" dirty="0"/>
              <a:t>Numer KSeF e-Faktury, </a:t>
            </a:r>
          </a:p>
          <a:p>
            <a:pPr marL="342900" indent="-342900">
              <a:buAutoNum type="arabicPeriod"/>
            </a:pPr>
            <a:r>
              <a:rPr lang="pl-PL" sz="1800" dirty="0"/>
              <a:t>Numer e-Faktury nadany przez podatnika, </a:t>
            </a:r>
          </a:p>
          <a:p>
            <a:pPr marL="0" indent="0">
              <a:buNone/>
            </a:pPr>
            <a:r>
              <a:rPr lang="pl-PL" sz="1800" dirty="0"/>
              <a:t>4. Data przesłania pliku e-Faktury do KSeF, </a:t>
            </a:r>
          </a:p>
          <a:p>
            <a:pPr marL="0" indent="0">
              <a:buNone/>
            </a:pPr>
            <a:r>
              <a:rPr lang="pl-PL" sz="1800" dirty="0"/>
              <a:t>5. Data przyjęcia = data nadania numeru KSeF = data otrzymania e-Faktury przez nabywcę.</a:t>
            </a:r>
          </a:p>
        </p:txBody>
      </p:sp>
      <p:pic>
        <p:nvPicPr>
          <p:cNvPr id="5" name="Obraz 4">
            <a:extLst>
              <a:ext uri="{FF2B5EF4-FFF2-40B4-BE49-F238E27FC236}">
                <a16:creationId xmlns:a16="http://schemas.microsoft.com/office/drawing/2014/main" id="{944E3951-4A3C-B217-A8BC-C6FC4A6D3351}"/>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0C0C194-B2F9-9873-9B30-4CAF764B5BA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E2985D7-B0DE-F775-975F-52B76E9B64B2}"/>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Urzędowe Poświadczenie Odbioru</a:t>
            </a:r>
            <a:endParaRPr lang="en-US" sz="3600" b="1" dirty="0">
              <a:latin typeface="+mn-lt"/>
            </a:endParaRPr>
          </a:p>
        </p:txBody>
      </p:sp>
    </p:spTree>
    <p:extLst>
      <p:ext uri="{BB962C8B-B14F-4D97-AF65-F5344CB8AC3E}">
        <p14:creationId xmlns:p14="http://schemas.microsoft.com/office/powerpoint/2010/main" val="38793101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F8A6D-622F-F2F5-BDA0-A211BC4FF3E3}"/>
            </a:ext>
          </a:extLst>
        </p:cNvPr>
        <p:cNvGrpSpPr/>
        <p:nvPr/>
      </p:nvGrpSpPr>
      <p:grpSpPr>
        <a:xfrm>
          <a:off x="0" y="0"/>
          <a:ext cx="0" cy="0"/>
          <a:chOff x="0" y="0"/>
          <a:chExt cx="0" cy="0"/>
        </a:xfrm>
      </p:grpSpPr>
      <p:pic>
        <p:nvPicPr>
          <p:cNvPr id="5" name="Obraz 4">
            <a:extLst>
              <a:ext uri="{FF2B5EF4-FFF2-40B4-BE49-F238E27FC236}">
                <a16:creationId xmlns:a16="http://schemas.microsoft.com/office/drawing/2014/main" id="{BC36B0A6-1EA0-C0BE-B7AC-BBE8A0137532}"/>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6505307-5726-5388-CBB1-12054272A404}"/>
              </a:ext>
            </a:extLst>
          </p:cNvPr>
          <p:cNvPicPr>
            <a:picLocks noChangeAspect="1"/>
          </p:cNvPicPr>
          <p:nvPr/>
        </p:nvPicPr>
        <p:blipFill>
          <a:blip r:embed="rId3"/>
          <a:stretch>
            <a:fillRect/>
          </a:stretch>
        </p:blipFill>
        <p:spPr>
          <a:xfrm>
            <a:off x="-1" y="170718"/>
            <a:ext cx="12192001" cy="1064403"/>
          </a:xfrm>
          <a:prstGeom prst="rect">
            <a:avLst/>
          </a:prstGeom>
        </p:spPr>
      </p:pic>
      <p:pic>
        <p:nvPicPr>
          <p:cNvPr id="1026" name="Picture 2"/>
          <p:cNvPicPr>
            <a:picLocks noChangeAspect="1" noChangeArrowheads="1"/>
          </p:cNvPicPr>
          <p:nvPr/>
        </p:nvPicPr>
        <p:blipFill>
          <a:blip r:embed="rId4"/>
          <a:srcRect/>
          <a:stretch>
            <a:fillRect/>
          </a:stretch>
        </p:blipFill>
        <p:spPr bwMode="auto">
          <a:xfrm>
            <a:off x="581889" y="0"/>
            <a:ext cx="11137605" cy="6858000"/>
          </a:xfrm>
          <a:prstGeom prst="rect">
            <a:avLst/>
          </a:prstGeom>
          <a:noFill/>
          <a:ln w="9525">
            <a:noFill/>
            <a:miter lim="800000"/>
            <a:headEnd/>
            <a:tailEnd/>
          </a:ln>
        </p:spPr>
      </p:pic>
    </p:spTree>
    <p:extLst>
      <p:ext uri="{BB962C8B-B14F-4D97-AF65-F5344CB8AC3E}">
        <p14:creationId xmlns:p14="http://schemas.microsoft.com/office/powerpoint/2010/main" val="6743544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29018-3E40-E4B5-5390-CB8B80A013E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DD6880B-4C85-7ABC-CF48-2E6431E4C518}"/>
              </a:ext>
            </a:extLst>
          </p:cNvPr>
          <p:cNvSpPr>
            <a:spLocks noGrp="1"/>
          </p:cNvSpPr>
          <p:nvPr>
            <p:ph idx="1"/>
          </p:nvPr>
        </p:nvSpPr>
        <p:spPr>
          <a:xfrm>
            <a:off x="838200" y="1825625"/>
            <a:ext cx="10515600" cy="4351338"/>
          </a:xfrm>
        </p:spPr>
        <p:txBody>
          <a:bodyPr>
            <a:noAutofit/>
          </a:bodyPr>
          <a:lstStyle/>
          <a:p>
            <a:pPr marL="0" indent="0">
              <a:buNone/>
            </a:pPr>
            <a:r>
              <a:rPr lang="pl-PL" sz="1800" dirty="0"/>
              <a:t>1. Numer referencyjny wysłanego zbioru dokumentów. W przypadku wysyłki interaktywnej jest to numer referencyjny sesji.  W przypadku wysyłki wsadowej jest to numer referencyjny paczki. </a:t>
            </a:r>
          </a:p>
          <a:p>
            <a:pPr marL="0" indent="0">
              <a:buNone/>
            </a:pPr>
            <a:r>
              <a:rPr lang="pl-PL" sz="1800" dirty="0"/>
              <a:t>Numer referencyjny sesji nie jest numerem KSeF przesłanej faktury. </a:t>
            </a:r>
          </a:p>
          <a:p>
            <a:pPr marL="0" indent="0">
              <a:buNone/>
            </a:pPr>
            <a:r>
              <a:rPr lang="pl-PL" sz="1800" dirty="0"/>
              <a:t>2. Typ identyfikatora, który został wskazany na etapie uwierzytelnienia w systemie.  Kontekstem może być np. NIP lub identyfikator wewnętrzny. </a:t>
            </a:r>
          </a:p>
          <a:p>
            <a:pPr marL="0" indent="0">
              <a:buNone/>
            </a:pPr>
            <a:r>
              <a:rPr lang="pl-PL" sz="1800" dirty="0"/>
              <a:t>3. Wartość identyfikatora kontekstu uwierzytelnienia. </a:t>
            </a:r>
          </a:p>
          <a:p>
            <a:pPr marL="0" indent="0">
              <a:buNone/>
            </a:pPr>
            <a:r>
              <a:rPr lang="pl-PL" sz="1800" dirty="0"/>
              <a:t>4. Numer nadawany automatycznie po weryfikacji i przyjęciu pliku e-Faktury w KSeF. </a:t>
            </a:r>
          </a:p>
          <a:p>
            <a:pPr marL="0" indent="0">
              <a:buNone/>
            </a:pPr>
            <a:r>
              <a:rPr lang="pl-PL" sz="1800" dirty="0"/>
              <a:t>5. Kolejny numer faktury, o którym mowa w art. 106e ust. 1 pkt 2 ustawy o VAT. Wartość znajdująca się w polu P_2 pliku e-Faktury przesłanej do KSeF. </a:t>
            </a:r>
          </a:p>
          <a:p>
            <a:pPr marL="0" indent="0">
              <a:buNone/>
            </a:pPr>
            <a:r>
              <a:rPr lang="pl-PL" sz="1800" dirty="0"/>
              <a:t>6. Identyfikator podatkowy NIP sprzedawcy wskazany w polu Podmiot1/DaneIdentyfikacyjne/NIP. </a:t>
            </a:r>
          </a:p>
          <a:p>
            <a:pPr marL="0" indent="0">
              <a:buNone/>
            </a:pPr>
            <a:r>
              <a:rPr lang="pl-PL" sz="1800" dirty="0"/>
              <a:t>7. Data wystawienia faktury, o której mowa w art. 106e ust. 1 pkt 1 ustawy o VAT. Wartość znajdująca się w polu P_1 pliku e-Faktury przesłanej do KSeF.</a:t>
            </a:r>
          </a:p>
          <a:p>
            <a:pPr marL="0" indent="0">
              <a:buNone/>
            </a:pPr>
            <a:r>
              <a:rPr lang="pl-PL" sz="1800" dirty="0"/>
              <a:t>Jest to data wystawienia faktury w trybie offline24, trybie offline-niedostępność KSeF oraz trybie awaryjnym. </a:t>
            </a:r>
          </a:p>
        </p:txBody>
      </p:sp>
      <p:pic>
        <p:nvPicPr>
          <p:cNvPr id="5" name="Obraz 4">
            <a:extLst>
              <a:ext uri="{FF2B5EF4-FFF2-40B4-BE49-F238E27FC236}">
                <a16:creationId xmlns:a16="http://schemas.microsoft.com/office/drawing/2014/main" id="{D066A46C-AA05-F6DC-4C42-1C5BA82BB2F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97DF1E4-DFDE-830E-F10E-AA1AFB80E71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58696E5-BBE7-797F-8128-60F307ECBBE7}"/>
              </a:ext>
            </a:extLst>
          </p:cNvPr>
          <p:cNvSpPr>
            <a:spLocks noGrp="1"/>
          </p:cNvSpPr>
          <p:nvPr>
            <p:ph type="title"/>
          </p:nvPr>
        </p:nvSpPr>
        <p:spPr>
          <a:xfrm>
            <a:off x="838200" y="1016000"/>
            <a:ext cx="10515600" cy="674688"/>
          </a:xfrm>
        </p:spPr>
        <p:txBody>
          <a:bodyPr>
            <a:normAutofit/>
          </a:bodyPr>
          <a:lstStyle/>
          <a:p>
            <a:pPr algn="ctr"/>
            <a:r>
              <a:rPr lang="pl-PL" sz="3200" b="1" noProof="0" dirty="0">
                <a:latin typeface="+mn-lt"/>
              </a:rPr>
              <a:t>Urzędowe Poświadczenie Odbioru</a:t>
            </a:r>
            <a:endParaRPr lang="pl-PL" sz="3600" b="1" noProof="0" dirty="0">
              <a:latin typeface="+mn-lt"/>
            </a:endParaRPr>
          </a:p>
        </p:txBody>
      </p:sp>
    </p:spTree>
    <p:extLst>
      <p:ext uri="{BB962C8B-B14F-4D97-AF65-F5344CB8AC3E}">
        <p14:creationId xmlns:p14="http://schemas.microsoft.com/office/powerpoint/2010/main" val="3560084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29018-3E40-E4B5-5390-CB8B80A013E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DD6880B-4C85-7ABC-CF48-2E6431E4C518}"/>
              </a:ext>
            </a:extLst>
          </p:cNvPr>
          <p:cNvSpPr>
            <a:spLocks noGrp="1"/>
          </p:cNvSpPr>
          <p:nvPr>
            <p:ph idx="1"/>
          </p:nvPr>
        </p:nvSpPr>
        <p:spPr>
          <a:xfrm>
            <a:off x="838200" y="1825625"/>
            <a:ext cx="10515600" cy="4351338"/>
          </a:xfrm>
        </p:spPr>
        <p:txBody>
          <a:bodyPr>
            <a:noAutofit/>
          </a:bodyPr>
          <a:lstStyle/>
          <a:p>
            <a:pPr marL="0" indent="0">
              <a:buNone/>
            </a:pPr>
            <a:r>
              <a:rPr lang="pl-PL" sz="1800" dirty="0"/>
              <a:t>8. Data przesłania pliku e-Faktury do KSeF.</a:t>
            </a:r>
          </a:p>
          <a:p>
            <a:pPr marL="0" indent="0">
              <a:buNone/>
            </a:pPr>
            <a:r>
              <a:rPr lang="pl-PL" sz="1800" dirty="0"/>
              <a:t>Jest to data wystawienia faktury w trybie online (jeśli jest zgodna z datą w polu P_1). </a:t>
            </a:r>
          </a:p>
          <a:p>
            <a:pPr marL="0" indent="0">
              <a:buNone/>
            </a:pPr>
            <a:r>
              <a:rPr lang="pl-PL" sz="1800" dirty="0"/>
              <a:t>9. Data nadania numeru KSeF = data otrzymania e-Faktury przez nabywcę</a:t>
            </a:r>
          </a:p>
          <a:p>
            <a:pPr marL="0" indent="0">
              <a:buNone/>
            </a:pPr>
            <a:r>
              <a:rPr lang="pl-PL" sz="1800" dirty="0"/>
              <a:t>Przepisy wskazują także szczególne zasady określania daty otrzymania e-Faktury,  w szczególności w przypadku wystawienia jej na rzecz nabywcy, o którym mowa w art. 106gb ust. 4 ustawy o VAT. </a:t>
            </a:r>
          </a:p>
          <a:p>
            <a:pPr marL="0" indent="0">
              <a:buNone/>
            </a:pPr>
            <a:r>
              <a:rPr lang="pl-PL" sz="1800" dirty="0"/>
              <a:t>10. Unikalny ciąg znaków obliczony na podstawie skrótu kryptograficznego faktury o długości 256 bitów wytworzonego przy użyciu algorytmu kryptograficznego z rodziny SHA2. </a:t>
            </a:r>
          </a:p>
          <a:p>
            <a:pPr marL="0" indent="0">
              <a:buNone/>
            </a:pPr>
            <a:r>
              <a:rPr lang="pl-PL" sz="1800" dirty="0"/>
              <a:t>11. Tryb wysyłki faktury (online lub offline).</a:t>
            </a:r>
            <a:endParaRPr lang="pl-PL" sz="1800" noProof="0" dirty="0"/>
          </a:p>
        </p:txBody>
      </p:sp>
      <p:pic>
        <p:nvPicPr>
          <p:cNvPr id="5" name="Obraz 4">
            <a:extLst>
              <a:ext uri="{FF2B5EF4-FFF2-40B4-BE49-F238E27FC236}">
                <a16:creationId xmlns:a16="http://schemas.microsoft.com/office/drawing/2014/main" id="{D066A46C-AA05-F6DC-4C42-1C5BA82BB2F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97DF1E4-DFDE-830E-F10E-AA1AFB80E71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58696E5-BBE7-797F-8128-60F307ECBBE7}"/>
              </a:ext>
            </a:extLst>
          </p:cNvPr>
          <p:cNvSpPr>
            <a:spLocks noGrp="1"/>
          </p:cNvSpPr>
          <p:nvPr>
            <p:ph type="title"/>
          </p:nvPr>
        </p:nvSpPr>
        <p:spPr>
          <a:xfrm>
            <a:off x="838200" y="1016000"/>
            <a:ext cx="10515600" cy="674688"/>
          </a:xfrm>
        </p:spPr>
        <p:txBody>
          <a:bodyPr>
            <a:normAutofit/>
          </a:bodyPr>
          <a:lstStyle/>
          <a:p>
            <a:pPr algn="ctr"/>
            <a:r>
              <a:rPr lang="pl-PL" sz="3200" b="1" noProof="0" dirty="0">
                <a:latin typeface="+mn-lt"/>
              </a:rPr>
              <a:t>Urzędowe Poświadczenie Odbioru</a:t>
            </a:r>
            <a:endParaRPr lang="pl-PL" sz="3600" b="1" noProof="0" dirty="0">
              <a:latin typeface="+mn-lt"/>
            </a:endParaRPr>
          </a:p>
        </p:txBody>
      </p:sp>
    </p:spTree>
    <p:extLst>
      <p:ext uri="{BB962C8B-B14F-4D97-AF65-F5344CB8AC3E}">
        <p14:creationId xmlns:p14="http://schemas.microsoft.com/office/powerpoint/2010/main" val="35600844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9F2A1-F159-CFB6-465D-C79D3C45754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8BFD32C-67CB-E723-D92D-D0BE0FF96E91}"/>
              </a:ext>
            </a:extLst>
          </p:cNvPr>
          <p:cNvSpPr>
            <a:spLocks noGrp="1"/>
          </p:cNvSpPr>
          <p:nvPr>
            <p:ph idx="1"/>
          </p:nvPr>
        </p:nvSpPr>
        <p:spPr>
          <a:xfrm>
            <a:off x="838200" y="1825625"/>
            <a:ext cx="10515600" cy="4351338"/>
          </a:xfrm>
        </p:spPr>
        <p:txBody>
          <a:bodyPr>
            <a:noAutofit/>
          </a:bodyPr>
          <a:lstStyle/>
          <a:p>
            <a:pPr marL="0" indent="0">
              <a:buNone/>
            </a:pPr>
            <a:r>
              <a:rPr lang="pl-PL" sz="1800" dirty="0"/>
              <a:t>Faktura wystawiona w KSeF, po jej przyjęciu do systemu i nadaniu numeru KSeF, automatycznie staje się dostępna dla nabywcy, pod warunkiem że w dokumencie uwzględniono jego identyfikator podatkowy NIP (w części Podmiot2/DaneIdentyfikacyjne/NIP).</a:t>
            </a:r>
          </a:p>
          <a:p>
            <a:pPr marL="0" indent="0">
              <a:buNone/>
            </a:pPr>
            <a:endParaRPr lang="pl-PL" sz="1800" dirty="0"/>
          </a:p>
          <a:p>
            <a:pPr marL="0" indent="0">
              <a:buNone/>
            </a:pPr>
            <a:r>
              <a:rPr lang="pl-PL" sz="1800" dirty="0"/>
              <a:t>Otrzymywanie e-Faktur nie wymaga akceptacji odbiorcy.</a:t>
            </a:r>
          </a:p>
          <a:p>
            <a:pPr marL="0" indent="0">
              <a:buNone/>
            </a:pPr>
            <a:endParaRPr lang="pl-PL" sz="1800" dirty="0"/>
          </a:p>
          <a:p>
            <a:pPr marL="0" indent="0">
              <a:buNone/>
            </a:pPr>
            <a:r>
              <a:rPr lang="pl-PL" sz="1800" dirty="0"/>
              <a:t>Sprzedawca</a:t>
            </a:r>
          </a:p>
          <a:p>
            <a:pPr marL="0" indent="0">
              <a:buNone/>
            </a:pPr>
            <a:r>
              <a:rPr lang="pl-PL" sz="1800" dirty="0"/>
              <a:t>Sprzedawca (Podmiot1), którego NIP został uwzględniony w fakturze, ma dostęp do tej faktury jako strona transakcji. W sytuacjach szczególnych, np. przy samofakturowaniu przez nabywcę lub gdy fakturę wystawia organ egzekucyjny w imieniu podatnika, sprzedawca również otrzyma fakturę w KSeF, ponieważ jego identyfikator podatkowy NIP znajduje się w elemencie Podmiot1.</a:t>
            </a:r>
          </a:p>
          <a:p>
            <a:pPr marL="0" indent="0">
              <a:buNone/>
            </a:pPr>
            <a:r>
              <a:rPr lang="pl-PL" sz="1800" dirty="0"/>
              <a:t>Dostęp do faktur wystawianych przez sprzedawcę posiadają:</a:t>
            </a:r>
          </a:p>
          <a:p>
            <a:r>
              <a:rPr lang="pl-PL" sz="1800" dirty="0"/>
              <a:t>sam sprzedawca,</a:t>
            </a:r>
          </a:p>
          <a:p>
            <a:r>
              <a:rPr lang="pl-PL" sz="1800" dirty="0"/>
              <a:t>osoby fizyczne lub podmioty, którym sprzedawca nadał uprawnienia do dostępu.</a:t>
            </a:r>
          </a:p>
        </p:txBody>
      </p:sp>
      <p:pic>
        <p:nvPicPr>
          <p:cNvPr id="5" name="Obraz 4">
            <a:extLst>
              <a:ext uri="{FF2B5EF4-FFF2-40B4-BE49-F238E27FC236}">
                <a16:creationId xmlns:a16="http://schemas.microsoft.com/office/drawing/2014/main" id="{2253F7BD-6F06-A892-D721-E3E6A644F0B2}"/>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09ED61D-B987-C2B1-004C-29052C7A38F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07D7CF2-1990-06B8-170C-C44FF49ABA5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Otrzymywanie faktur w KSeF</a:t>
            </a:r>
            <a:endParaRPr lang="en-US" sz="3600" b="1" dirty="0">
              <a:latin typeface="+mn-lt"/>
            </a:endParaRPr>
          </a:p>
        </p:txBody>
      </p:sp>
    </p:spTree>
    <p:extLst>
      <p:ext uri="{BB962C8B-B14F-4D97-AF65-F5344CB8AC3E}">
        <p14:creationId xmlns:p14="http://schemas.microsoft.com/office/powerpoint/2010/main" val="4099913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73210-6243-ED40-A1BE-04B6BC609C4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EE97277-9DC6-FDC6-57DD-24C3DD4A7EF0}"/>
              </a:ext>
            </a:extLst>
          </p:cNvPr>
          <p:cNvSpPr>
            <a:spLocks noGrp="1"/>
          </p:cNvSpPr>
          <p:nvPr>
            <p:ph idx="1"/>
          </p:nvPr>
        </p:nvSpPr>
        <p:spPr>
          <a:xfrm>
            <a:off x="838200" y="1825625"/>
            <a:ext cx="10515600" cy="4351338"/>
          </a:xfrm>
        </p:spPr>
        <p:txBody>
          <a:bodyPr>
            <a:noAutofit/>
          </a:bodyPr>
          <a:lstStyle/>
          <a:p>
            <a:pPr marL="0" indent="0">
              <a:buNone/>
            </a:pPr>
            <a:r>
              <a:rPr lang="pl-PL" sz="1650" dirty="0"/>
              <a:t>Nabywca</a:t>
            </a:r>
          </a:p>
          <a:p>
            <a:pPr marL="0" indent="0">
              <a:buNone/>
            </a:pPr>
            <a:r>
              <a:rPr lang="pl-PL" sz="1650" dirty="0"/>
              <a:t>KSeF umożliwia otrzymywanie faktur ustrukturyzowanych. Po przesłaniu przez sprzedawcę pliku XML i nadaniu numeru KSeF, nabywca (Podmiot2), którego NIP podano w fakturze, otrzyma ją w systemie. Nabywca lub osoby/podmioty uprawnione przez niego, po uwierzytelnieniu w KSeF, uzyskują dostęp do wszystkich swoich faktur, w tym zakupowych.</a:t>
            </a:r>
          </a:p>
          <a:p>
            <a:pPr marL="0" indent="0">
              <a:buNone/>
            </a:pPr>
            <a:endParaRPr lang="pl-PL" sz="1650" dirty="0"/>
          </a:p>
          <a:p>
            <a:pPr marL="0" indent="0">
              <a:buNone/>
            </a:pPr>
            <a:r>
              <a:rPr lang="pl-PL" sz="1650" dirty="0"/>
              <a:t>Podmiot trzeci</a:t>
            </a:r>
          </a:p>
          <a:p>
            <a:pPr marL="0" indent="0">
              <a:buNone/>
            </a:pPr>
            <a:r>
              <a:rPr lang="pl-PL" sz="1650" dirty="0"/>
              <a:t>Jeżeli faktura zawiera dane podmiotu trzeciego (Podmiot3), np. płatnika czy faktora, wraz z jego NIP lub IDWew, podmiot ten także otrzyma fakturę w systemie. Nabywca lub osoby/podmioty uprawnione przez niego po uwierzytelnieniu w KSeF mają dostęp do faktur, w których występuje jako podmiot trzeci (poza fakturami, w których jest sprzedawcą lub nabywcą).</a:t>
            </a:r>
          </a:p>
          <a:p>
            <a:pPr marL="0" indent="0">
              <a:buNone/>
            </a:pPr>
            <a:endParaRPr lang="pl-PL" sz="1650" dirty="0"/>
          </a:p>
          <a:p>
            <a:pPr marL="0" indent="0">
              <a:buNone/>
            </a:pPr>
            <a:r>
              <a:rPr lang="pl-PL" sz="1650" dirty="0"/>
              <a:t>Podmiot upoważniony</a:t>
            </a:r>
          </a:p>
          <a:p>
            <a:pPr marL="0" indent="0">
              <a:buNone/>
            </a:pPr>
            <a:r>
              <a:rPr lang="pl-PL" sz="1650" dirty="0"/>
              <a:t>W określonych ustawowo przypadkach faktury mogą być wystawiane przez podmioty takie jak komornik sądowy, organ egzekucyjny czy przedstawiciel podatkowy. W strukturze FA(3) wypełniany jest wtedy element PodmiotUpowazniony. Podmioty te, wystawiając faktury w imieniu sprzedawcy (Podmiot1) i będąc stroną transakcji, mają dostęp do takich faktur w KSeF. Po uwierzytelnieniu w systemie, dostęp do faktur podmiotu upoważnionego mają również osoby przez niego uprawnione.</a:t>
            </a:r>
          </a:p>
        </p:txBody>
      </p:sp>
      <p:pic>
        <p:nvPicPr>
          <p:cNvPr id="5" name="Obraz 4">
            <a:extLst>
              <a:ext uri="{FF2B5EF4-FFF2-40B4-BE49-F238E27FC236}">
                <a16:creationId xmlns:a16="http://schemas.microsoft.com/office/drawing/2014/main" id="{28EB934F-6235-75B4-724E-AADEA5721E87}"/>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161C1CB-3D3D-FB4E-8D07-7DFAF2E785B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9FB7512-1437-F2A0-392A-209BC0FB456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Otrzymywanie faktur w KSeF</a:t>
            </a:r>
            <a:endParaRPr lang="en-US" sz="3600" b="1" dirty="0">
              <a:latin typeface="+mn-lt"/>
            </a:endParaRPr>
          </a:p>
        </p:txBody>
      </p:sp>
    </p:spTree>
    <p:extLst>
      <p:ext uri="{BB962C8B-B14F-4D97-AF65-F5344CB8AC3E}">
        <p14:creationId xmlns:p14="http://schemas.microsoft.com/office/powerpoint/2010/main" val="17559358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DA85E-7851-88F3-6D10-4639ED8C72A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16E6E4B3-C0FA-9F28-95CF-071DC254589D}"/>
              </a:ext>
            </a:extLst>
          </p:cNvPr>
          <p:cNvSpPr>
            <a:spLocks noGrp="1"/>
          </p:cNvSpPr>
          <p:nvPr>
            <p:ph idx="1"/>
          </p:nvPr>
        </p:nvSpPr>
        <p:spPr>
          <a:xfrm>
            <a:off x="838200" y="1825625"/>
            <a:ext cx="10515600" cy="4351338"/>
          </a:xfrm>
        </p:spPr>
        <p:txBody>
          <a:bodyPr>
            <a:noAutofit/>
          </a:bodyPr>
          <a:lstStyle/>
          <a:p>
            <a:pPr marL="0" indent="0">
              <a:buNone/>
            </a:pPr>
            <a:r>
              <a:rPr lang="pl-PL" sz="1650" dirty="0"/>
              <a:t>W określonych ustawowo sytuacjach, poza obowiązkiem wystawienia faktury w KSeF, konieczne jest dodatkowo przekazanie faktury nabywcy w sposób uzgodniony. Okoliczności te reguluje art. 106gb ust. 4 ustawy.</a:t>
            </a:r>
          </a:p>
          <a:p>
            <a:pPr marL="0" indent="0">
              <a:buNone/>
            </a:pPr>
            <a:endParaRPr lang="pl-PL" sz="1650" dirty="0"/>
          </a:p>
          <a:p>
            <a:pPr marL="0" indent="0">
              <a:buNone/>
            </a:pPr>
            <a:r>
              <a:rPr lang="pl-PL" sz="1650" dirty="0"/>
              <a:t>Poza samym przekazaniem faktury w formie uzgodnionej, należy pamiętać o opatrzeniu faktury odpowiednim kodem weryfikującym.</a:t>
            </a:r>
          </a:p>
          <a:p>
            <a:pPr marL="0" indent="0">
              <a:buNone/>
            </a:pPr>
            <a:endParaRPr lang="pl-PL" sz="1650" dirty="0"/>
          </a:p>
          <a:p>
            <a:pPr marL="0" indent="0">
              <a:buNone/>
            </a:pPr>
            <a:r>
              <a:rPr lang="pl-PL" sz="1650" dirty="0"/>
              <a:t>Obowiązek przekazania faktury w sposób uzgodniony występuje, gdy:</a:t>
            </a:r>
          </a:p>
          <a:p>
            <a:r>
              <a:rPr lang="pl-PL" sz="1650" dirty="0"/>
              <a:t>miejscem świadczenia jest terytorium państwa członkowskiego inne niż terytorium kraju lub państwa trzeciego,</a:t>
            </a:r>
          </a:p>
          <a:p>
            <a:r>
              <a:rPr lang="pl-PL" sz="1650" dirty="0"/>
              <a:t>nabywcą jest podmiot nieposiadający siedziby działalności gospodarczej ani stałego miejsca prowadzenia działalności w kraju,</a:t>
            </a:r>
          </a:p>
          <a:p>
            <a:r>
              <a:rPr lang="pl-PL" sz="1650" dirty="0"/>
              <a:t>nabywcą jest podmiot nieposiadający siedziby w kraju, który posiada stałe miejsce prowadzenia działalności w kraju, ale miejsce to nie uczestniczy w nabyciu towaru lub usługi,</a:t>
            </a:r>
          </a:p>
          <a:p>
            <a:r>
              <a:rPr lang="pl-PL" sz="1650" dirty="0"/>
              <a:t>nabywcą jest podatnik z innego kraju UE korzystający ze zwolnienia w procedurze SME,</a:t>
            </a:r>
          </a:p>
          <a:p>
            <a:r>
              <a:rPr lang="pl-PL" sz="1650" dirty="0"/>
              <a:t>nabywcą jest podmiot nieposługujący się numerem NIP,</a:t>
            </a:r>
          </a:p>
          <a:p>
            <a:r>
              <a:rPr lang="pl-PL" sz="1650" dirty="0"/>
              <a:t>nabywcą jest osoba fizyczna nieprowadząca działalności gospodarczej (konsument).</a:t>
            </a:r>
          </a:p>
        </p:txBody>
      </p:sp>
      <p:pic>
        <p:nvPicPr>
          <p:cNvPr id="5" name="Obraz 4">
            <a:extLst>
              <a:ext uri="{FF2B5EF4-FFF2-40B4-BE49-F238E27FC236}">
                <a16:creationId xmlns:a16="http://schemas.microsoft.com/office/drawing/2014/main" id="{785A3545-A9FA-46EB-AD35-7CBC59DDCD62}"/>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2194F07-C109-8635-8FBD-7A973A9EE55C}"/>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A3A5685C-6F73-FB26-E87A-48B18666C8B2}"/>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w postaci uzgodnionej</a:t>
            </a:r>
            <a:endParaRPr lang="en-US" sz="3600" b="1" dirty="0">
              <a:latin typeface="+mn-lt"/>
            </a:endParaRPr>
          </a:p>
        </p:txBody>
      </p:sp>
    </p:spTree>
    <p:extLst>
      <p:ext uri="{BB962C8B-B14F-4D97-AF65-F5344CB8AC3E}">
        <p14:creationId xmlns:p14="http://schemas.microsoft.com/office/powerpoint/2010/main" val="14014984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F35C3-9476-8BE6-14E1-466641BCB92F}"/>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AEF3A44-3829-134B-016C-A6EDB6ED2030}"/>
              </a:ext>
            </a:extLst>
          </p:cNvPr>
          <p:cNvSpPr>
            <a:spLocks noGrp="1"/>
          </p:cNvSpPr>
          <p:nvPr>
            <p:ph idx="1"/>
          </p:nvPr>
        </p:nvSpPr>
        <p:spPr>
          <a:xfrm>
            <a:off x="838200" y="1825625"/>
            <a:ext cx="10515600" cy="4351338"/>
          </a:xfrm>
        </p:spPr>
        <p:txBody>
          <a:bodyPr>
            <a:noAutofit/>
          </a:bodyPr>
          <a:lstStyle/>
          <a:p>
            <a:pPr marL="0" indent="0">
              <a:buNone/>
            </a:pPr>
            <a:r>
              <a:rPr lang="pl-PL" sz="1800" dirty="0"/>
              <a:t>Jeżeli faktura ustrukturyzowana jest wystawiana na rzecz nabywcy:</a:t>
            </a:r>
          </a:p>
          <a:p>
            <a:r>
              <a:rPr lang="pl-PL" sz="1800" dirty="0"/>
              <a:t>który nie posługuje się NIP, lub</a:t>
            </a:r>
          </a:p>
          <a:p>
            <a:r>
              <a:rPr lang="pl-PL" sz="1800" dirty="0"/>
              <a:t>który jest konsumentem (osoba fizyczna nieprowadząca działalności gospodarczej),</a:t>
            </a:r>
          </a:p>
          <a:p>
            <a:pPr marL="0" indent="0">
              <a:buNone/>
            </a:pPr>
            <a:r>
              <a:rPr lang="pl-PL" sz="1800" dirty="0"/>
              <a:t>a faktura jest odbierana przez nabywcę za pomocą KSeF, podatnik ma obowiązek zapewnić mu dostęp do faktury poprzez:</a:t>
            </a:r>
          </a:p>
          <a:p>
            <a:r>
              <a:rPr lang="pl-PL" sz="1800" dirty="0"/>
              <a:t>podanie kodu weryfikującego do faktury,</a:t>
            </a:r>
          </a:p>
          <a:p>
            <a:r>
              <a:rPr lang="pl-PL" sz="1800" dirty="0"/>
              <a:t>dane umożliwiające zidentyfikowanie faktury w systemie.</a:t>
            </a:r>
          </a:p>
        </p:txBody>
      </p:sp>
      <p:pic>
        <p:nvPicPr>
          <p:cNvPr id="5" name="Obraz 4">
            <a:extLst>
              <a:ext uri="{FF2B5EF4-FFF2-40B4-BE49-F238E27FC236}">
                <a16:creationId xmlns:a16="http://schemas.microsoft.com/office/drawing/2014/main" id="{4031FA07-3FBB-EA76-A80B-E7CF0298AA6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E76BE46A-976B-A454-CCBC-96FBEE9CF547}"/>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2B1D4B35-19F5-E654-36EE-73FDAAD24D87}"/>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Faktura w postaci uzgodnionej</a:t>
            </a:r>
            <a:endParaRPr lang="en-US" sz="3600" b="1" dirty="0">
              <a:latin typeface="+mn-lt"/>
            </a:endParaRPr>
          </a:p>
        </p:txBody>
      </p:sp>
    </p:spTree>
    <p:extLst>
      <p:ext uri="{BB962C8B-B14F-4D97-AF65-F5344CB8AC3E}">
        <p14:creationId xmlns:p14="http://schemas.microsoft.com/office/powerpoint/2010/main" val="2056766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DD2CB-156F-31F3-BE95-B07F42C82A0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5231849-8633-B55C-72D4-C7835B11DC22}"/>
              </a:ext>
            </a:extLst>
          </p:cNvPr>
          <p:cNvSpPr>
            <a:spLocks noGrp="1"/>
          </p:cNvSpPr>
          <p:nvPr>
            <p:ph idx="1"/>
          </p:nvPr>
        </p:nvSpPr>
        <p:spPr>
          <a:xfrm>
            <a:off x="838200" y="1825625"/>
            <a:ext cx="10515600" cy="4351338"/>
          </a:xfrm>
        </p:spPr>
        <p:txBody>
          <a:bodyPr>
            <a:noAutofit/>
          </a:bodyPr>
          <a:lstStyle/>
          <a:p>
            <a:pPr marL="0" indent="0">
              <a:buNone/>
            </a:pPr>
            <a:r>
              <a:rPr lang="pl-PL" sz="1800" dirty="0"/>
              <a:t>Kod QR (Quick Response) to graficzna forma linku prowadzącego do faktury w KSeF, umożliwiająca sprawdzenie, czy dana faktura znajduje się w systemie, jej pobranie bez logowania, a w przypadku faktur wystawianych w trybie OFFLINE również potwierdzenie tożsamości wystawcy. Dzięki temu rozwiązaniu możliwe jest szybkie odczytanie informacji bez konieczności korzystania z komputera, np. poprzez smartfona.</a:t>
            </a:r>
          </a:p>
          <a:p>
            <a:pPr marL="0" indent="0">
              <a:buNone/>
            </a:pPr>
            <a:endParaRPr lang="pl-PL" sz="1800" dirty="0"/>
          </a:p>
          <a:p>
            <a:pPr marL="0" indent="0">
              <a:buNone/>
            </a:pPr>
            <a:r>
              <a:rPr lang="pl-PL" sz="1800" dirty="0"/>
              <a:t>Kody QR w KSeF są szczególnie przydatne w sytuacjach, gdy faktura jest przekazywana nabywcy innym kanałem niż bezpośrednie pobranie z API KSeF, np. gdy odbiorcą jest podatnik zagraniczny.</a:t>
            </a:r>
          </a:p>
          <a:p>
            <a:pPr marL="0" indent="0">
              <a:buNone/>
            </a:pPr>
            <a:endParaRPr lang="pl-PL" sz="1800" dirty="0"/>
          </a:p>
          <a:p>
            <a:pPr marL="0" indent="0">
              <a:buNone/>
            </a:pPr>
            <a:r>
              <a:rPr lang="pl-PL" sz="1800" dirty="0"/>
              <a:t>Generowanie kodów odbywa się lokalnie w narzędziu służącym do wystawiania faktur, w oparciu o dane zawarte w wystawionej fakturze. Oznaczenie faktury kodem weryfikującym powinno następować przy każdorazowym wizualizowaniu jej w programach komercyjnych. Bezpłatne narzędzia udostępniane przez Ministerstwo Finansów również oferują tę funkcjonalność.</a:t>
            </a:r>
          </a:p>
        </p:txBody>
      </p:sp>
      <p:pic>
        <p:nvPicPr>
          <p:cNvPr id="5" name="Obraz 4">
            <a:extLst>
              <a:ext uri="{FF2B5EF4-FFF2-40B4-BE49-F238E27FC236}">
                <a16:creationId xmlns:a16="http://schemas.microsoft.com/office/drawing/2014/main" id="{15FB8E44-4214-8209-C2C6-B9D991395963}"/>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6DD309F-4BF4-9B94-4F63-95B95DF00FA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2C7B193D-38B5-050B-A71D-5CE4BF009A8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Kody weryfikujące</a:t>
            </a:r>
            <a:endParaRPr lang="en-US" sz="3600" b="1" dirty="0">
              <a:latin typeface="+mn-lt"/>
            </a:endParaRPr>
          </a:p>
        </p:txBody>
      </p:sp>
    </p:spTree>
    <p:extLst>
      <p:ext uri="{BB962C8B-B14F-4D97-AF65-F5344CB8AC3E}">
        <p14:creationId xmlns:p14="http://schemas.microsoft.com/office/powerpoint/2010/main" val="3540722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8C24A-F54C-F873-227D-1A17BD581352}"/>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04DAADA-409F-1036-96F1-14DEF8731E3E}"/>
              </a:ext>
            </a:extLst>
          </p:cNvPr>
          <p:cNvSpPr>
            <a:spLocks noGrp="1"/>
          </p:cNvSpPr>
          <p:nvPr>
            <p:ph idx="1"/>
          </p:nvPr>
        </p:nvSpPr>
        <p:spPr>
          <a:xfrm>
            <a:off x="838200" y="1825625"/>
            <a:ext cx="10515600" cy="4351338"/>
          </a:xfrm>
        </p:spPr>
        <p:txBody>
          <a:bodyPr>
            <a:normAutofit fontScale="85000" lnSpcReduction="20000"/>
          </a:bodyPr>
          <a:lstStyle/>
          <a:p>
            <a:pPr marL="0" indent="0">
              <a:buNone/>
            </a:pPr>
            <a:r>
              <a:rPr lang="pl-PL" sz="2400" dirty="0"/>
              <a:t>Istnieją wyłączenia wynikające ze statusu stron transakcji, rodzaju transakcji oraz przepisów wykonawczych.</a:t>
            </a:r>
          </a:p>
          <a:p>
            <a:pPr marL="0" indent="0">
              <a:buNone/>
            </a:pPr>
            <a:r>
              <a:rPr lang="pl-PL" sz="2400" dirty="0"/>
              <a:t>Do pierwszej grupy należą przypadki, gdy faktury nie są wystawiane:</a:t>
            </a:r>
          </a:p>
          <a:p>
            <a:r>
              <a:rPr lang="pl-PL" sz="2400" dirty="0"/>
              <a:t>przez podatników bez siedziby lub stałego miejsca prowadzenia działalności w Polsce,</a:t>
            </a:r>
          </a:p>
          <a:p>
            <a:r>
              <a:rPr lang="pl-PL" sz="2400" dirty="0"/>
              <a:t>gdy stałe miejsce działalności w Polsce nie uczestniczy w transakcji,</a:t>
            </a:r>
          </a:p>
          <a:p>
            <a:r>
              <a:rPr lang="pl-PL" sz="2400" dirty="0"/>
              <a:t>na rzecz konsumentów nieprowadzących działalności gospodarczej.</a:t>
            </a:r>
          </a:p>
          <a:p>
            <a:pPr marL="0" indent="0">
              <a:buNone/>
            </a:pPr>
            <a:r>
              <a:rPr lang="pl-PL" sz="2400" dirty="0"/>
              <a:t>Drugą grupę wyłączeń tworzą transakcje objęte procedurami szczególnymi, takimi jak OSS nieunijna, import IOSS czy międzynarodowy okazjonalny przewóz osób, gdzie stosowane są inne identyfikatory niż NIP.</a:t>
            </a:r>
          </a:p>
          <a:p>
            <a:pPr marL="0" indent="0">
              <a:buNone/>
            </a:pPr>
            <a:r>
              <a:rPr lang="pl-PL" sz="2400" dirty="0"/>
              <a:t>Trzecią grupę stanowią czynności wskazane w rozporządzeniu, m.in.:</a:t>
            </a:r>
          </a:p>
          <a:p>
            <a:r>
              <a:rPr lang="pl-PL" sz="2400" dirty="0"/>
              <a:t>przejazdy autostradami płatnymi i przewóz osób różnymi środkami transportu, udokumentowane biletami jednorazowymi,</a:t>
            </a:r>
          </a:p>
          <a:p>
            <a:r>
              <a:rPr lang="pl-PL" sz="2400" dirty="0"/>
              <a:t>świadczenie usług finansowych zwolnionych z VAT,</a:t>
            </a:r>
          </a:p>
          <a:p>
            <a:r>
              <a:rPr lang="pl-PL" sz="2400" dirty="0"/>
              <a:t>transakcje w ramach samofakturowania, gdy sprzedawca lub nabywca nie posiada polskiego NIP.</a:t>
            </a:r>
          </a:p>
        </p:txBody>
      </p:sp>
      <p:pic>
        <p:nvPicPr>
          <p:cNvPr id="5" name="Obraz 4">
            <a:extLst>
              <a:ext uri="{FF2B5EF4-FFF2-40B4-BE49-F238E27FC236}">
                <a16:creationId xmlns:a16="http://schemas.microsoft.com/office/drawing/2014/main" id="{C845A786-B25C-548F-7BA9-7E6D1C2852D7}"/>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EE5E0424-0E92-6EAC-6633-C918C38618D7}"/>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1DC5878-6AE5-910F-39D3-F27181EF5DB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Wyłączenia z KSeF</a:t>
            </a:r>
            <a:endParaRPr lang="en-US" sz="3600" b="1" dirty="0">
              <a:latin typeface="+mn-lt"/>
            </a:endParaRPr>
          </a:p>
        </p:txBody>
      </p:sp>
    </p:spTree>
    <p:extLst>
      <p:ext uri="{BB962C8B-B14F-4D97-AF65-F5344CB8AC3E}">
        <p14:creationId xmlns:p14="http://schemas.microsoft.com/office/powerpoint/2010/main" val="5699194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91A85-A33A-ABEE-DCD8-58A84ED5B90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804D302-F92D-A1DF-E029-F1C42EDA0186}"/>
              </a:ext>
            </a:extLst>
          </p:cNvPr>
          <p:cNvSpPr>
            <a:spLocks noGrp="1"/>
          </p:cNvSpPr>
          <p:nvPr>
            <p:ph idx="1"/>
          </p:nvPr>
        </p:nvSpPr>
        <p:spPr>
          <a:xfrm>
            <a:off x="838200" y="1825625"/>
            <a:ext cx="10515600" cy="4351338"/>
          </a:xfrm>
        </p:spPr>
        <p:txBody>
          <a:bodyPr>
            <a:noAutofit/>
          </a:bodyPr>
          <a:lstStyle/>
          <a:p>
            <a:pPr marL="0" indent="0">
              <a:buNone/>
            </a:pPr>
            <a:r>
              <a:rPr lang="pl-PL" sz="1800" dirty="0"/>
              <a:t>Funkcjonalność ta umożliwi przedsiębiorcom:</a:t>
            </a:r>
          </a:p>
          <a:p>
            <a:r>
              <a:rPr lang="pl-PL" sz="1800" dirty="0"/>
              <a:t>wystawianie i przesyłanie faktur z załącznikiem do KSeF,</a:t>
            </a:r>
          </a:p>
          <a:p>
            <a:r>
              <a:rPr lang="pl-PL" sz="1800" dirty="0"/>
              <a:t>obsługę złożonych danych w fakturach, niezbędnych dla specyficznych branż.</a:t>
            </a:r>
          </a:p>
          <a:p>
            <a:pPr marL="0" indent="0">
              <a:buNone/>
            </a:pPr>
            <a:r>
              <a:rPr lang="pl-PL" sz="1800" dirty="0"/>
              <a:t>Funkcjonalność przypisana jest do konkretnego podatnika (NIP). Nie obejmuje jednostek wewnętrznych w ramach podatnika (IDWew), członków GV ani jednostek podrzędnych JST.</a:t>
            </a:r>
          </a:p>
          <a:p>
            <a:pPr marL="0" indent="0">
              <a:buNone/>
            </a:pPr>
            <a:endParaRPr lang="pl-PL" sz="1800" dirty="0"/>
          </a:p>
          <a:p>
            <a:pPr marL="0" indent="0">
              <a:buNone/>
            </a:pPr>
            <a:r>
              <a:rPr lang="pl-PL" sz="1800" dirty="0"/>
              <a:t>Funkcjonalność dostępna jest w środowisku produkcyjnym KSeF 2.0 od 1 lutego 2026 r.</a:t>
            </a:r>
          </a:p>
          <a:p>
            <a:pPr marL="0" indent="0">
              <a:buNone/>
            </a:pPr>
            <a:r>
              <a:rPr lang="pl-PL" sz="1800" dirty="0"/>
              <a:t>Aby korzystać z tej opcji, podatnik musi wcześniej zgłosić zamiar wystawiania faktur z załącznikiem do Szefa Krajowej Administracji Skarbowej.</a:t>
            </a:r>
          </a:p>
          <a:p>
            <a:pPr marL="0" indent="0">
              <a:buNone/>
            </a:pPr>
            <a:r>
              <a:rPr lang="pl-PL" sz="1800" dirty="0"/>
              <a:t>Usługa zgłaszania dostępna jest od 1 stycznia 2026 r.</a:t>
            </a:r>
          </a:p>
          <a:p>
            <a:pPr marL="0" indent="0">
              <a:buNone/>
            </a:pPr>
            <a:r>
              <a:rPr lang="pl-PL" sz="1800" dirty="0"/>
              <a:t>Zgłoszenie składane jest przed rozpoczęciem wystawiania faktur z załącznikiem i odbywa się wyłącznie przez konto w e-Urzędzie Skarbowym.</a:t>
            </a:r>
          </a:p>
          <a:p>
            <a:pPr marL="0" indent="0">
              <a:buNone/>
            </a:pPr>
            <a:r>
              <a:rPr lang="pl-PL" sz="1800" dirty="0"/>
              <a:t>Załącznik może mieć rozmiar 3 MB.</a:t>
            </a:r>
          </a:p>
        </p:txBody>
      </p:sp>
      <p:pic>
        <p:nvPicPr>
          <p:cNvPr id="5" name="Obraz 4">
            <a:extLst>
              <a:ext uri="{FF2B5EF4-FFF2-40B4-BE49-F238E27FC236}">
                <a16:creationId xmlns:a16="http://schemas.microsoft.com/office/drawing/2014/main" id="{E4C7A44A-0863-3366-1BC9-73EBEBC3ADB1}"/>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0C65DE7-CD07-81CF-A51B-955BFB6F1402}"/>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6BDF51A-74CD-C372-A5DF-01D29882A4F7}"/>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Załączniki do faktur w KSeF</a:t>
            </a:r>
            <a:endParaRPr lang="en-US" sz="3600" b="1" dirty="0">
              <a:latin typeface="+mn-lt"/>
            </a:endParaRPr>
          </a:p>
        </p:txBody>
      </p:sp>
    </p:spTree>
    <p:extLst>
      <p:ext uri="{BB962C8B-B14F-4D97-AF65-F5344CB8AC3E}">
        <p14:creationId xmlns:p14="http://schemas.microsoft.com/office/powerpoint/2010/main" val="1172507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6939A-2FEC-ED71-8090-29E0C2D5731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1EDD5FE6-C971-CCD6-2FFC-64BF8F76BB7E}"/>
              </a:ext>
            </a:extLst>
          </p:cNvPr>
          <p:cNvSpPr>
            <a:spLocks noGrp="1"/>
          </p:cNvSpPr>
          <p:nvPr>
            <p:ph idx="1"/>
          </p:nvPr>
        </p:nvSpPr>
        <p:spPr>
          <a:xfrm>
            <a:off x="838200" y="1825625"/>
            <a:ext cx="10515600" cy="4351338"/>
          </a:xfrm>
        </p:spPr>
        <p:txBody>
          <a:bodyPr>
            <a:noAutofit/>
          </a:bodyPr>
          <a:lstStyle/>
          <a:p>
            <a:pPr marL="0" indent="0">
              <a:buNone/>
            </a:pPr>
            <a:r>
              <a:rPr lang="pl-PL" sz="1800" dirty="0"/>
              <a:t>Zgodnie z art. 106d ustawy, podmiot nabywający towary lub usługi może wystawiać faktury w imieniu i na rzecz sprzedawcy, jeśli strony zawarły stosowną umowę. Procedura ta nazywana jest samofakturowaniem – w tym modelu to nabywca, a nie sprzedawca, wystawia fakturę. KSeF wspiera stosowanie tej procedury w ramach elektronicznego fakturowania.</a:t>
            </a:r>
          </a:p>
          <a:p>
            <a:pPr marL="0" indent="0">
              <a:buNone/>
            </a:pPr>
            <a:endParaRPr lang="pl-PL" sz="1800" dirty="0"/>
          </a:p>
          <a:p>
            <a:pPr marL="0" indent="0">
              <a:buNone/>
            </a:pPr>
            <a:r>
              <a:rPr lang="pl-PL" sz="1800" dirty="0"/>
              <a:t>Modele samofakturowania:</a:t>
            </a:r>
          </a:p>
          <a:p>
            <a:r>
              <a:rPr lang="pl-PL" sz="1800" dirty="0"/>
              <a:t>Faktury pierwotne wystawiane przez nabywcę, faktury korygujące przez sprzedawcę.</a:t>
            </a:r>
          </a:p>
          <a:p>
            <a:r>
              <a:rPr lang="pl-PL" sz="1800" dirty="0"/>
              <a:t>Zarówno faktury pierwotne, jak i korygujące wystawiane przez nabywcę.</a:t>
            </a:r>
          </a:p>
          <a:p>
            <a:r>
              <a:rPr lang="pl-PL" sz="1800" dirty="0"/>
              <a:t>Nadanie uprawnienia do samofakturowania w KSeF nie obliguje do stosowania tej procedury dla wszystkich faktur – wybór zależy od ustaleń w umowie.</a:t>
            </a:r>
          </a:p>
          <a:p>
            <a:r>
              <a:rPr lang="pl-PL" sz="1800" dirty="0"/>
              <a:t>KSeF nie umożliwia ograniczenia samofakturowania wyłącznie do faktur pierwotnych; ograniczenia wynikają jedynie z umowy między stronami.</a:t>
            </a:r>
          </a:p>
        </p:txBody>
      </p:sp>
      <p:pic>
        <p:nvPicPr>
          <p:cNvPr id="5" name="Obraz 4">
            <a:extLst>
              <a:ext uri="{FF2B5EF4-FFF2-40B4-BE49-F238E27FC236}">
                <a16:creationId xmlns:a16="http://schemas.microsoft.com/office/drawing/2014/main" id="{174EA11F-1426-8671-5007-92982116574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FEF059C-8404-D1E0-3AD7-DF9D526B5B3B}"/>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6B1052A-114B-3E65-66A4-202FA0A78AFC}"/>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Samofakturowanie</a:t>
            </a:r>
            <a:endParaRPr lang="en-US" sz="3600" b="1" dirty="0">
              <a:latin typeface="+mn-lt"/>
            </a:endParaRPr>
          </a:p>
        </p:txBody>
      </p:sp>
    </p:spTree>
    <p:extLst>
      <p:ext uri="{BB962C8B-B14F-4D97-AF65-F5344CB8AC3E}">
        <p14:creationId xmlns:p14="http://schemas.microsoft.com/office/powerpoint/2010/main" val="11831162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970FF-000F-E300-53B0-406C0D3FE58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0AE5A49-9F63-F98D-6369-85379A1AF51B}"/>
              </a:ext>
            </a:extLst>
          </p:cNvPr>
          <p:cNvSpPr>
            <a:spLocks noGrp="1"/>
          </p:cNvSpPr>
          <p:nvPr>
            <p:ph idx="1"/>
          </p:nvPr>
        </p:nvSpPr>
        <p:spPr>
          <a:xfrm>
            <a:off x="838200" y="1825625"/>
            <a:ext cx="10515600" cy="4351338"/>
          </a:xfrm>
        </p:spPr>
        <p:txBody>
          <a:bodyPr>
            <a:noAutofit/>
          </a:bodyPr>
          <a:lstStyle/>
          <a:p>
            <a:pPr marL="0" indent="0">
              <a:buNone/>
            </a:pPr>
            <a:r>
              <a:rPr lang="pl-PL" sz="1800" dirty="0"/>
              <a:t>Procedura zatwierdzania faktur:</a:t>
            </a:r>
          </a:p>
          <a:p>
            <a:r>
              <a:rPr lang="pl-PL" sz="1800" dirty="0"/>
              <a:t>Umowa powinna określać sposób zatwierdzania faktur przez podatnika.</a:t>
            </a:r>
          </a:p>
          <a:p>
            <a:r>
              <a:rPr lang="pl-PL" sz="1800" dirty="0"/>
              <a:t>Potwierdzenie prawidłowości faktury przez sprzedawcę następuje przed wprowadzeniem jej do obrotu prawnego.</a:t>
            </a:r>
          </a:p>
          <a:p>
            <a:r>
              <a:rPr lang="pl-PL" sz="1800" dirty="0"/>
              <a:t>Akceptacja może mieć formę:</a:t>
            </a:r>
          </a:p>
          <a:p>
            <a:pPr lvl="1"/>
            <a:r>
              <a:rPr lang="pl-PL" sz="1800" dirty="0"/>
              <a:t>Aktywną – np. przesłanie uwag mailowo przed przesłaniem do KSeF lub informacja o braku zastrzeżeń.</a:t>
            </a:r>
          </a:p>
          <a:p>
            <a:pPr lvl="1"/>
            <a:r>
              <a:rPr lang="pl-PL" sz="1800" dirty="0"/>
              <a:t>Bierną (milcząca zgoda) – brak zgłoszenia uwag w terminie oznacza akceptację treści faktury.</a:t>
            </a:r>
          </a:p>
          <a:p>
            <a:r>
              <a:rPr lang="pl-PL" sz="1800" dirty="0"/>
              <a:t>Sam proces zatwierdzania nie jest realizowany w KSeF – odbywa się zgodnie z ustaleniami umownymi między stronami.</a:t>
            </a:r>
          </a:p>
        </p:txBody>
      </p:sp>
      <p:pic>
        <p:nvPicPr>
          <p:cNvPr id="5" name="Obraz 4">
            <a:extLst>
              <a:ext uri="{FF2B5EF4-FFF2-40B4-BE49-F238E27FC236}">
                <a16:creationId xmlns:a16="http://schemas.microsoft.com/office/drawing/2014/main" id="{00082513-05E3-8B94-453D-6FE3C3E9E27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3635F56-6960-13BF-C967-6436E3E3BB9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9CC8654-D5BA-21CA-2D64-86EF66F82B5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Samofakturowanie</a:t>
            </a:r>
            <a:endParaRPr lang="en-US" sz="3600" b="1" dirty="0">
              <a:latin typeface="+mn-lt"/>
            </a:endParaRPr>
          </a:p>
        </p:txBody>
      </p:sp>
    </p:spTree>
    <p:extLst>
      <p:ext uri="{BB962C8B-B14F-4D97-AF65-F5344CB8AC3E}">
        <p14:creationId xmlns:p14="http://schemas.microsoft.com/office/powerpoint/2010/main" val="14932478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E5617-D150-CB84-CDB2-AB0F98BC57B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7D4B47B-DBBB-B234-45AB-A354B39EFB33}"/>
              </a:ext>
            </a:extLst>
          </p:cNvPr>
          <p:cNvSpPr>
            <a:spLocks noGrp="1"/>
          </p:cNvSpPr>
          <p:nvPr>
            <p:ph idx="1"/>
          </p:nvPr>
        </p:nvSpPr>
        <p:spPr>
          <a:xfrm>
            <a:off x="838200" y="1825625"/>
            <a:ext cx="10515600" cy="4351338"/>
          </a:xfrm>
        </p:spPr>
        <p:txBody>
          <a:bodyPr>
            <a:noAutofit/>
          </a:bodyPr>
          <a:lstStyle/>
          <a:p>
            <a:pPr marL="0" indent="0">
              <a:buNone/>
            </a:pPr>
            <a:r>
              <a:rPr lang="pl-PL" sz="1800" dirty="0"/>
              <a:t>Faktury wystawiane w procedurze samofakturowania mają określoną strukturę logiczną, która pozwala odróżnić je od standardowych faktur. Dzięki temu KSeF poprawnie identyfikuje faktury samofakturowane oraz spełnia wymogi prawne wynikające z ustawy.</a:t>
            </a:r>
          </a:p>
          <a:p>
            <a:pPr marL="0" indent="0">
              <a:buNone/>
            </a:pPr>
            <a:endParaRPr lang="pl-PL" sz="1800" dirty="0"/>
          </a:p>
          <a:p>
            <a:pPr marL="0" indent="0">
              <a:buNone/>
            </a:pPr>
            <a:r>
              <a:rPr lang="pl-PL" sz="1800" dirty="0"/>
              <a:t>Szczegóły struktury faktury:</a:t>
            </a:r>
          </a:p>
          <a:p>
            <a:r>
              <a:rPr lang="pl-PL" sz="1800" dirty="0"/>
              <a:t>Dane sprzedawcy – mimo że nie wystawia faktury, znajdują się w części Podmiot1.</a:t>
            </a:r>
          </a:p>
          <a:p>
            <a:r>
              <a:rPr lang="pl-PL" sz="1800" dirty="0"/>
              <a:t>Dane nabywcy (wystawcy) – umieszczone w części Podmiot2.</a:t>
            </a:r>
          </a:p>
          <a:p>
            <a:r>
              <a:rPr lang="pl-PL" sz="1800" dirty="0"/>
              <a:t>Znacznik P_17 – wartość „1” w tym polu wskazuje, że faktura została wystawiona w procedurze samofakturowania.</a:t>
            </a:r>
          </a:p>
        </p:txBody>
      </p:sp>
      <p:pic>
        <p:nvPicPr>
          <p:cNvPr id="5" name="Obraz 4">
            <a:extLst>
              <a:ext uri="{FF2B5EF4-FFF2-40B4-BE49-F238E27FC236}">
                <a16:creationId xmlns:a16="http://schemas.microsoft.com/office/drawing/2014/main" id="{FF6AC9C9-9A76-DFA2-1E78-A7A9A9E1FA65}"/>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675D964-8803-A820-1A74-FF442F185EF6}"/>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5023EE9-41A3-1BAD-F271-449B023FA6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Samofakturowanie</a:t>
            </a:r>
            <a:endParaRPr lang="en-US" sz="3600" b="1" dirty="0">
              <a:latin typeface="+mn-lt"/>
            </a:endParaRPr>
          </a:p>
        </p:txBody>
      </p:sp>
    </p:spTree>
    <p:extLst>
      <p:ext uri="{BB962C8B-B14F-4D97-AF65-F5344CB8AC3E}">
        <p14:creationId xmlns:p14="http://schemas.microsoft.com/office/powerpoint/2010/main" val="38414461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E69D3-E2A4-1439-C9F2-FD151CACB37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643A22A-2B03-446D-7737-47B2B4525150}"/>
              </a:ext>
            </a:extLst>
          </p:cNvPr>
          <p:cNvSpPr>
            <a:spLocks noGrp="1"/>
          </p:cNvSpPr>
          <p:nvPr>
            <p:ph idx="1"/>
          </p:nvPr>
        </p:nvSpPr>
        <p:spPr>
          <a:xfrm>
            <a:off x="838200" y="1825625"/>
            <a:ext cx="10515600" cy="4351338"/>
          </a:xfrm>
        </p:spPr>
        <p:txBody>
          <a:bodyPr>
            <a:noAutofit/>
          </a:bodyPr>
          <a:lstStyle/>
          <a:p>
            <a:pPr marL="0" indent="0">
              <a:buNone/>
            </a:pPr>
            <a:r>
              <a:rPr lang="pl-PL" sz="1800" dirty="0"/>
              <a:t>Samofakturowanie w KSeF może dotyczyć zarówno transakcji krajowych (gdzie nabywca posiada NIP), jak i transakcji z podmiotami UE, które nie mają polskiego identyfikatora podatkowego. Regulacje w rozporządzeniu KSeF umożliwiają wystawianie faktur samofakturowanych, gdzie:</a:t>
            </a:r>
          </a:p>
          <a:p>
            <a:r>
              <a:rPr lang="pl-PL" sz="1800" dirty="0"/>
              <a:t>sprzedawcą jest podatnik posiadający polski NIP,</a:t>
            </a:r>
          </a:p>
          <a:p>
            <a:r>
              <a:rPr lang="pl-PL" sz="1800" dirty="0"/>
              <a:t>nabywcą jest podmiot unijny z numerem VAT UE.</a:t>
            </a:r>
          </a:p>
          <a:p>
            <a:pPr marL="0" indent="0">
              <a:buNone/>
            </a:pPr>
            <a:endParaRPr lang="pl-PL" sz="1800" dirty="0"/>
          </a:p>
          <a:p>
            <a:pPr marL="0" indent="0">
              <a:buNone/>
            </a:pPr>
            <a:r>
              <a:rPr lang="pl-PL" sz="1800" dirty="0"/>
              <a:t>Administrator UE – nadawanie uprawnień:</a:t>
            </a:r>
          </a:p>
          <a:p>
            <a:r>
              <a:rPr lang="pl-PL" sz="1800" dirty="0"/>
              <a:t>Uprawnienie do samofakturowania nadaje polski podatnik (lub osoba upoważniona do zarządzania uprawnieniami w jego imieniu).</a:t>
            </a:r>
          </a:p>
          <a:p>
            <a:r>
              <a:rPr lang="pl-PL" sz="1800" dirty="0"/>
              <a:t>Administrator UE uwierzytelnia się kwalifikowanym podpisem elektronicznym lub pieczęcią elektroniczną.</a:t>
            </a:r>
          </a:p>
          <a:p>
            <a:r>
              <a:rPr lang="pl-PL" sz="1800" dirty="0"/>
              <a:t>Przy nadawaniu uprawnień należy podać:</a:t>
            </a:r>
          </a:p>
          <a:p>
            <a:pPr lvl="1"/>
            <a:r>
              <a:rPr lang="pl-PL" sz="1800" dirty="0"/>
              <a:t>Dane nabywcy z UE: numer VAT UE, nazwę i adres.</a:t>
            </a:r>
          </a:p>
          <a:p>
            <a:pPr lvl="1"/>
            <a:r>
              <a:rPr lang="pl-PL" sz="1800" dirty="0"/>
              <a:t>Dane podpisu lub pieczęci: unikalny certyfikat, dane identyfikacyjne osoby fizycznej lub podmiotu, wyznaczone przy użyciu funkcji skrótu SHA-256.</a:t>
            </a:r>
          </a:p>
        </p:txBody>
      </p:sp>
      <p:pic>
        <p:nvPicPr>
          <p:cNvPr id="5" name="Obraz 4">
            <a:extLst>
              <a:ext uri="{FF2B5EF4-FFF2-40B4-BE49-F238E27FC236}">
                <a16:creationId xmlns:a16="http://schemas.microsoft.com/office/drawing/2014/main" id="{320C944D-60B0-EFC7-9248-A4082AC63157}"/>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C6048D3-3E03-DA46-D25F-9FDE4AAF50E1}"/>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5D0F40AD-1876-2274-BA45-FA9AD7E13F19}"/>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Samofakturowanie z podmiotem z UE</a:t>
            </a:r>
            <a:endParaRPr lang="en-US" sz="3600" b="1" dirty="0">
              <a:latin typeface="+mn-lt"/>
            </a:endParaRPr>
          </a:p>
        </p:txBody>
      </p:sp>
    </p:spTree>
    <p:extLst>
      <p:ext uri="{BB962C8B-B14F-4D97-AF65-F5344CB8AC3E}">
        <p14:creationId xmlns:p14="http://schemas.microsoft.com/office/powerpoint/2010/main" val="10215040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379E5-04CB-C7CE-165F-7F13CFDCDDC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64CC766-9D14-61AB-4E12-877BF62AB32C}"/>
              </a:ext>
            </a:extLst>
          </p:cNvPr>
          <p:cNvSpPr>
            <a:spLocks noGrp="1"/>
          </p:cNvSpPr>
          <p:nvPr>
            <p:ph idx="1"/>
          </p:nvPr>
        </p:nvSpPr>
        <p:spPr>
          <a:xfrm>
            <a:off x="838200" y="1825625"/>
            <a:ext cx="10515600" cy="4351338"/>
          </a:xfrm>
        </p:spPr>
        <p:txBody>
          <a:bodyPr>
            <a:noAutofit/>
          </a:bodyPr>
          <a:lstStyle/>
          <a:p>
            <a:pPr marL="0" indent="0">
              <a:buNone/>
            </a:pPr>
            <a:r>
              <a:rPr lang="pl-PL" sz="1800" dirty="0"/>
              <a:t>Uprawnienia administratora UE:</a:t>
            </a:r>
          </a:p>
          <a:p>
            <a:r>
              <a:rPr lang="pl-PL" sz="1800" dirty="0"/>
              <a:t>Zarządzanie uprawnieniami w ramach podmiotu UE (nadawanie i odbieranie uprawnień).</a:t>
            </a:r>
          </a:p>
          <a:p>
            <a:r>
              <a:rPr lang="pl-PL" sz="1800" dirty="0"/>
              <a:t>Wystawianie faktur, gdzie polski podatnik jest sprzedawcą (Podmiot1), a podmiot UE nabywcą (Podmiot2).</a:t>
            </a:r>
          </a:p>
          <a:p>
            <a:r>
              <a:rPr lang="pl-PL" sz="1800" dirty="0"/>
              <a:t>Dostęp do faktur, w których polski podatnik występuje jako sprzedawca (Podmiot1), podmiot UE jako nabywca (Podmiot2).</a:t>
            </a:r>
          </a:p>
          <a:p>
            <a:r>
              <a:rPr lang="pl-PL" sz="1800" dirty="0"/>
              <a:t>Ograniczenie: Administrator UE nie może wystawiać faktur, w których podmiot UE jest sprzedawcą.</a:t>
            </a:r>
          </a:p>
          <a:p>
            <a:pPr marL="0" indent="0">
              <a:buNone/>
            </a:pPr>
            <a:endParaRPr lang="pl-PL" sz="1800" dirty="0"/>
          </a:p>
          <a:p>
            <a:pPr marL="0" indent="0">
              <a:buNone/>
            </a:pPr>
            <a:r>
              <a:rPr lang="pl-PL" sz="1800" dirty="0"/>
              <a:t>Osoba fizyczna lub podmiot wskazany przez administratora UE:</a:t>
            </a:r>
          </a:p>
          <a:p>
            <a:r>
              <a:rPr lang="pl-PL" sz="1800" dirty="0"/>
              <a:t>Może otrzymać uprawnienia do samofakturowania w imieniu podmiotu UE.</a:t>
            </a:r>
          </a:p>
          <a:p>
            <a:r>
              <a:rPr lang="pl-PL" sz="1800" dirty="0"/>
              <a:t>Uprawnienia obejmują:</a:t>
            </a:r>
          </a:p>
          <a:p>
            <a:pPr lvl="1"/>
            <a:r>
              <a:rPr lang="pl-PL" sz="1800" dirty="0"/>
              <a:t>wystawianie faktur z polskim podatnikiem jako sprzedawcą (Podmiot1) i podmiotem UE jako nabywcą (Podmiot2),</a:t>
            </a:r>
          </a:p>
          <a:p>
            <a:pPr lvl="1"/>
            <a:r>
              <a:rPr lang="pl-PL" sz="1800" dirty="0"/>
              <a:t>dostęp do faktur w tej samej konfiguracji.</a:t>
            </a:r>
          </a:p>
        </p:txBody>
      </p:sp>
      <p:pic>
        <p:nvPicPr>
          <p:cNvPr id="5" name="Obraz 4">
            <a:extLst>
              <a:ext uri="{FF2B5EF4-FFF2-40B4-BE49-F238E27FC236}">
                <a16:creationId xmlns:a16="http://schemas.microsoft.com/office/drawing/2014/main" id="{051D6F92-AF69-5C4F-68EC-B3E190C7FBD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86EFDB96-E9B6-E506-5C9F-20E0D0EB756D}"/>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AE223B9-ACF0-F4DE-AFDD-6186A7AC4D0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Samofakturowanie z podmiotem z UE</a:t>
            </a:r>
            <a:endParaRPr lang="en-US" sz="3600" b="1" dirty="0">
              <a:latin typeface="+mn-lt"/>
            </a:endParaRPr>
          </a:p>
        </p:txBody>
      </p:sp>
    </p:spTree>
    <p:extLst>
      <p:ext uri="{BB962C8B-B14F-4D97-AF65-F5344CB8AC3E}">
        <p14:creationId xmlns:p14="http://schemas.microsoft.com/office/powerpoint/2010/main" val="6793609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2E47F-1090-4D73-399F-4B19E09D9BB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173DA46-A2C9-5CB9-48E5-48861745535E}"/>
              </a:ext>
            </a:extLst>
          </p:cNvPr>
          <p:cNvSpPr>
            <a:spLocks noGrp="1"/>
          </p:cNvSpPr>
          <p:nvPr>
            <p:ph idx="1"/>
          </p:nvPr>
        </p:nvSpPr>
        <p:spPr>
          <a:xfrm>
            <a:off x="838200" y="1825625"/>
            <a:ext cx="10515600" cy="4351338"/>
          </a:xfrm>
        </p:spPr>
        <p:txBody>
          <a:bodyPr>
            <a:noAutofit/>
          </a:bodyPr>
          <a:lstStyle/>
          <a:p>
            <a:pPr marL="0" indent="0">
              <a:buNone/>
            </a:pPr>
            <a:r>
              <a:rPr lang="pl-PL" sz="1800" dirty="0"/>
              <a:t>Tryb OFFLINE pozwala na wystawienie faktury poza KSeF i późniejsze dosłanie jej do systemu w ustawowym terminie, celem nadania numeru KSeF. Obejmuje kilka możliwych procedur:</a:t>
            </a:r>
          </a:p>
          <a:p>
            <a:r>
              <a:rPr lang="pl-PL" sz="1800" dirty="0"/>
              <a:t>tryb offline24 – art. 106nda ustawy,</a:t>
            </a:r>
          </a:p>
          <a:p>
            <a:r>
              <a:rPr lang="pl-PL" sz="1800" dirty="0"/>
              <a:t>tryb awaryjny – art. 106nf ustawy,</a:t>
            </a:r>
          </a:p>
          <a:p>
            <a:r>
              <a:rPr lang="pl-PL" sz="1800" dirty="0"/>
              <a:t>tryb offline w związku z niedostępnością KSeF – art. 106nh ustawy.</a:t>
            </a:r>
          </a:p>
          <a:p>
            <a:pPr marL="0" indent="0">
              <a:buNone/>
            </a:pPr>
            <a:endParaRPr lang="pl-PL" sz="1800" dirty="0"/>
          </a:p>
          <a:p>
            <a:pPr marL="0" indent="0">
              <a:buNone/>
            </a:pPr>
            <a:r>
              <a:rPr lang="pl-PL" sz="1800" dirty="0"/>
              <a:t>Od strony technicznej stosowany jest jeden tryb wysyłki OFFLINE, ale w zależności od procedury mogą wystąpić różne terminy dosyłania faktury, reguły udostępnienia nabywcy czy oznaczania kodami QR.</a:t>
            </a:r>
          </a:p>
        </p:txBody>
      </p:sp>
      <p:pic>
        <p:nvPicPr>
          <p:cNvPr id="5" name="Obraz 4">
            <a:extLst>
              <a:ext uri="{FF2B5EF4-FFF2-40B4-BE49-F238E27FC236}">
                <a16:creationId xmlns:a16="http://schemas.microsoft.com/office/drawing/2014/main" id="{6F531AE2-1FA1-73E1-F680-E5630864567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F20C7570-FE5C-77C9-A9F2-01BA153E13E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0C3F59DF-8108-8557-1E94-C13D9BD5F7E9}"/>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a:t>
            </a:r>
            <a:endParaRPr lang="en-US" sz="3600" b="1" dirty="0">
              <a:latin typeface="+mn-lt"/>
            </a:endParaRPr>
          </a:p>
        </p:txBody>
      </p:sp>
    </p:spTree>
    <p:extLst>
      <p:ext uri="{BB962C8B-B14F-4D97-AF65-F5344CB8AC3E}">
        <p14:creationId xmlns:p14="http://schemas.microsoft.com/office/powerpoint/2010/main" val="16493315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ADEF8-EA5F-8F4B-C2C3-C1AD8DC4F90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8AAD942-9D22-7574-5FF8-5C29276099B6}"/>
              </a:ext>
            </a:extLst>
          </p:cNvPr>
          <p:cNvSpPr>
            <a:spLocks noGrp="1"/>
          </p:cNvSpPr>
          <p:nvPr>
            <p:ph idx="1"/>
          </p:nvPr>
        </p:nvSpPr>
        <p:spPr>
          <a:xfrm>
            <a:off x="838200" y="1825625"/>
            <a:ext cx="10515600" cy="4351338"/>
          </a:xfrm>
        </p:spPr>
        <p:txBody>
          <a:bodyPr>
            <a:noAutofit/>
          </a:bodyPr>
          <a:lstStyle/>
          <a:p>
            <a:pPr marL="0" indent="0">
              <a:buNone/>
            </a:pPr>
            <a:r>
              <a:rPr lang="pl-PL" sz="1800" dirty="0"/>
              <a:t>Tryb offline24 umożliwia wystawienie faktury poza KSeF w sytuacjach, gdy pojawiają się trudności techniczne, np. problemy z połączeniem internetowym lub wydłużony czas przetwarzania faktur w systemie. Rozwiązanie to odpowiada na obawy przedsiębiorców i zapewnia elastyczność w wystawianiu faktur.</a:t>
            </a:r>
          </a:p>
          <a:p>
            <a:pPr marL="0" indent="0">
              <a:buNone/>
            </a:pPr>
            <a:endParaRPr lang="pl-PL" sz="1800" dirty="0"/>
          </a:p>
          <a:p>
            <a:pPr marL="0" indent="0">
              <a:buNone/>
            </a:pPr>
            <a:r>
              <a:rPr lang="pl-PL" sz="1800" dirty="0"/>
              <a:t>Dostępność:</a:t>
            </a:r>
          </a:p>
          <a:p>
            <a:r>
              <a:rPr lang="pl-PL" sz="1800" dirty="0"/>
              <a:t>Obowiązuje od 1 lutego 2026 r.</a:t>
            </a:r>
          </a:p>
          <a:p>
            <a:r>
              <a:rPr lang="pl-PL" sz="1800" dirty="0"/>
              <a:t>Mogą z niego korzystać wszyscy podatnicy, bez ograniczeń.</a:t>
            </a:r>
          </a:p>
          <a:p>
            <a:pPr marL="0" indent="0">
              <a:buNone/>
            </a:pPr>
            <a:endParaRPr lang="pl-PL" sz="1800" dirty="0"/>
          </a:p>
          <a:p>
            <a:pPr marL="0" indent="0">
              <a:buNone/>
            </a:pPr>
            <a:r>
              <a:rPr lang="pl-PL" sz="1800" dirty="0"/>
              <a:t>Zasady stosowania:</a:t>
            </a:r>
          </a:p>
          <a:p>
            <a:r>
              <a:rPr lang="pl-PL" sz="1800" dirty="0"/>
              <a:t>Wystawienie faktury zgodnie z obowiązującym wzorem FA(3).</a:t>
            </a:r>
          </a:p>
          <a:p>
            <a:r>
              <a:rPr lang="pl-PL" sz="1800" dirty="0"/>
              <a:t>Faktura wystawiana jest w formie elektronicznej.</a:t>
            </a:r>
          </a:p>
          <a:p>
            <a:r>
              <a:rPr lang="pl-PL" sz="1800" dirty="0"/>
              <a:t>Fakturę należy niezwłocznie przesłać do KSeF – najpóźniej następnego dnia roboczego po jej wystawieniu.</a:t>
            </a:r>
          </a:p>
        </p:txBody>
      </p:sp>
      <p:pic>
        <p:nvPicPr>
          <p:cNvPr id="5" name="Obraz 4">
            <a:extLst>
              <a:ext uri="{FF2B5EF4-FFF2-40B4-BE49-F238E27FC236}">
                <a16:creationId xmlns:a16="http://schemas.microsoft.com/office/drawing/2014/main" id="{EF9E9F7C-B74F-2B02-AFD2-25FAE5DE15E9}"/>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E4040998-1C82-9B1F-B1D0-7C9EF309D11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97AAE572-9089-0761-2D56-61D062F1A26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offline24</a:t>
            </a:r>
            <a:endParaRPr lang="en-US" sz="3600" b="1" dirty="0">
              <a:latin typeface="+mn-lt"/>
            </a:endParaRPr>
          </a:p>
        </p:txBody>
      </p:sp>
    </p:spTree>
    <p:extLst>
      <p:ext uri="{BB962C8B-B14F-4D97-AF65-F5344CB8AC3E}">
        <p14:creationId xmlns:p14="http://schemas.microsoft.com/office/powerpoint/2010/main" val="913816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7E058-02EC-C5BE-A7F7-6460E2646F5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5938039-68F8-C3C2-66FD-A8D75320CDE3}"/>
              </a:ext>
            </a:extLst>
          </p:cNvPr>
          <p:cNvSpPr>
            <a:spLocks noGrp="1"/>
          </p:cNvSpPr>
          <p:nvPr>
            <p:ph idx="1"/>
          </p:nvPr>
        </p:nvSpPr>
        <p:spPr>
          <a:xfrm>
            <a:off x="838200" y="1825625"/>
            <a:ext cx="10515600" cy="4351338"/>
          </a:xfrm>
        </p:spPr>
        <p:txBody>
          <a:bodyPr>
            <a:noAutofit/>
          </a:bodyPr>
          <a:lstStyle/>
          <a:p>
            <a:pPr marL="0" indent="0">
              <a:buNone/>
            </a:pPr>
            <a:r>
              <a:rPr lang="pl-PL" sz="1800" dirty="0"/>
              <a:t>Wyjątki w przypadku awarii KSeF:</a:t>
            </a:r>
          </a:p>
          <a:p>
            <a:r>
              <a:rPr lang="pl-PL" sz="1800" dirty="0"/>
              <a:t>Awaria KSeF (ogłoszona w BIP MF i interfejsie) – fakturę przesyła się w ciągu 7 dni roboczych od zakończenia awarii.</a:t>
            </a:r>
          </a:p>
          <a:p>
            <a:r>
              <a:rPr lang="pl-PL" sz="1800" dirty="0"/>
              <a:t>Całkowita awaria KSeF (ogłoszona publicznie) – faktury nie dosyła się do systemu.</a:t>
            </a:r>
          </a:p>
          <a:p>
            <a:pPr marL="0" indent="0">
              <a:buNone/>
            </a:pPr>
            <a:endParaRPr lang="pl-PL" sz="1800" dirty="0"/>
          </a:p>
          <a:p>
            <a:pPr marL="0" indent="0">
              <a:buNone/>
            </a:pPr>
            <a:r>
              <a:rPr lang="pl-PL" sz="1800" dirty="0"/>
              <a:t>Daty w trybie offline24:</a:t>
            </a:r>
          </a:p>
          <a:p>
            <a:r>
              <a:rPr lang="pl-PL" sz="1800" dirty="0"/>
              <a:t>Data wystawienia – data wpisana przez podatnika w polu P_1 struktury FA(3).</a:t>
            </a:r>
          </a:p>
          <a:p>
            <a:r>
              <a:rPr lang="pl-PL" sz="1800" dirty="0"/>
              <a:t>Data otrzymania faktury – data nadania numeru KSeF lub faktyczne udostępnienie faktury nabywcy, w tym podmiotom zagranicznym, konsumentom lub nabywcom bez NIP, zgodnie z ustaleniami.</a:t>
            </a:r>
          </a:p>
        </p:txBody>
      </p:sp>
      <p:pic>
        <p:nvPicPr>
          <p:cNvPr id="5" name="Obraz 4">
            <a:extLst>
              <a:ext uri="{FF2B5EF4-FFF2-40B4-BE49-F238E27FC236}">
                <a16:creationId xmlns:a16="http://schemas.microsoft.com/office/drawing/2014/main" id="{EC576DCC-A88C-55DE-3813-8CB541D4BA1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A590C5D-FE83-7650-9469-F3ED85FC19AA}"/>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9EB849F0-976E-42BE-AD0C-54F6433FD05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offline24</a:t>
            </a:r>
            <a:endParaRPr lang="en-US" sz="3600" b="1" dirty="0">
              <a:latin typeface="+mn-lt"/>
            </a:endParaRPr>
          </a:p>
        </p:txBody>
      </p:sp>
    </p:spTree>
    <p:extLst>
      <p:ext uri="{BB962C8B-B14F-4D97-AF65-F5344CB8AC3E}">
        <p14:creationId xmlns:p14="http://schemas.microsoft.com/office/powerpoint/2010/main" val="26474099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37372-E1FC-6AC2-2261-26ECED76A55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5F9D4AA-3D80-2F58-7AC0-105FF01216AA}"/>
              </a:ext>
            </a:extLst>
          </p:cNvPr>
          <p:cNvSpPr>
            <a:spLocks noGrp="1"/>
          </p:cNvSpPr>
          <p:nvPr>
            <p:ph idx="1"/>
          </p:nvPr>
        </p:nvSpPr>
        <p:spPr>
          <a:xfrm>
            <a:off x="838200" y="1825625"/>
            <a:ext cx="10515600" cy="4351338"/>
          </a:xfrm>
        </p:spPr>
        <p:txBody>
          <a:bodyPr>
            <a:noAutofit/>
          </a:bodyPr>
          <a:lstStyle/>
          <a:p>
            <a:pPr marL="0" indent="0">
              <a:buNone/>
            </a:pPr>
            <a:r>
              <a:rPr lang="pl-PL" sz="1800" dirty="0"/>
              <a:t>Tryb offline umożliwia wystawianie faktur w sytuacjach czasowej niedostępności systemu, np. w trakcie planowanych prac serwisowych KSeF. Dzięki temu procesy wystawiania faktur przebiegają płynnie i nieprzerwanie.</a:t>
            </a:r>
          </a:p>
          <a:p>
            <a:pPr marL="0" indent="0">
              <a:buNone/>
            </a:pPr>
            <a:r>
              <a:rPr lang="pl-PL" sz="1800" dirty="0"/>
              <a:t>Obowiązuje od 1 lutego 2026 r.</a:t>
            </a:r>
          </a:p>
          <a:p>
            <a:pPr marL="0" indent="0">
              <a:buNone/>
            </a:pPr>
            <a:endParaRPr lang="pl-PL" sz="1800" dirty="0"/>
          </a:p>
          <a:p>
            <a:pPr marL="0" indent="0">
              <a:buNone/>
            </a:pPr>
            <a:r>
              <a:rPr lang="pl-PL" sz="1800" dirty="0"/>
              <a:t>Kto może korzystać:</a:t>
            </a:r>
          </a:p>
          <a:p>
            <a:r>
              <a:rPr lang="pl-PL" sz="1800" dirty="0"/>
              <a:t>Każdy podatnik wystawiający faktury w okresie ogłoszonej w BIP MF niedostępności KSeF.</a:t>
            </a:r>
          </a:p>
          <a:p>
            <a:r>
              <a:rPr lang="pl-PL" sz="1800" dirty="0"/>
              <a:t>Prace serwisowe prowadzone głównie w godzinach nocnych, aby nie zakłócać obrotu gospodarczego.</a:t>
            </a:r>
          </a:p>
          <a:p>
            <a:r>
              <a:rPr lang="pl-PL" sz="1800" dirty="0"/>
              <a:t>Informacje o niedostępności dostępne również w oprogramowaniu interfejsowym.</a:t>
            </a:r>
          </a:p>
        </p:txBody>
      </p:sp>
      <p:pic>
        <p:nvPicPr>
          <p:cNvPr id="5" name="Obraz 4">
            <a:extLst>
              <a:ext uri="{FF2B5EF4-FFF2-40B4-BE49-F238E27FC236}">
                <a16:creationId xmlns:a16="http://schemas.microsoft.com/office/drawing/2014/main" id="{1BF036A3-B0D9-9F0E-B034-C0AE9340C53B}"/>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283DD075-46E5-E3B0-02EE-4A09D9AF4358}"/>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B2EDD69-2A71-ADC5-72A1-B519B94A4B6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 – niedostępność KSeF</a:t>
            </a:r>
            <a:endParaRPr lang="en-US" sz="3600" b="1" dirty="0">
              <a:latin typeface="+mn-lt"/>
            </a:endParaRPr>
          </a:p>
        </p:txBody>
      </p:sp>
    </p:spTree>
    <p:extLst>
      <p:ext uri="{BB962C8B-B14F-4D97-AF65-F5344CB8AC3E}">
        <p14:creationId xmlns:p14="http://schemas.microsoft.com/office/powerpoint/2010/main" val="1981155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F6799-A9F1-99EA-0632-23550E83018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5A8DF3F-DA66-CC42-351F-559B7553B525}"/>
              </a:ext>
            </a:extLst>
          </p:cNvPr>
          <p:cNvSpPr>
            <a:spLocks noGrp="1"/>
          </p:cNvSpPr>
          <p:nvPr>
            <p:ph idx="1"/>
          </p:nvPr>
        </p:nvSpPr>
        <p:spPr>
          <a:xfrm>
            <a:off x="838200" y="1825625"/>
            <a:ext cx="10515600" cy="4351338"/>
          </a:xfrm>
        </p:spPr>
        <p:txBody>
          <a:bodyPr>
            <a:normAutofit/>
          </a:bodyPr>
          <a:lstStyle/>
          <a:p>
            <a:pPr marL="0" indent="0">
              <a:buNone/>
            </a:pPr>
            <a:r>
              <a:rPr lang="pl-PL" sz="2400" dirty="0"/>
              <a:t>Podatnik może wybrać dowolny program do wystawiania i otrzymywania faktur ustrukturyzowanych zintegrowany z API KSeF.</a:t>
            </a:r>
          </a:p>
          <a:p>
            <a:pPr marL="0" indent="0">
              <a:buNone/>
            </a:pPr>
            <a:endParaRPr lang="pl-PL" sz="2400" dirty="0"/>
          </a:p>
          <a:p>
            <a:pPr marL="0" indent="0">
              <a:buNone/>
            </a:pPr>
            <a:r>
              <a:rPr lang="pl-PL" sz="2400" dirty="0"/>
              <a:t>Logowanie do KSeF:</a:t>
            </a:r>
          </a:p>
          <a:p>
            <a:r>
              <a:rPr lang="pl-PL" sz="2400" dirty="0"/>
              <a:t>Przez Podpis Zaufany</a:t>
            </a:r>
          </a:p>
          <a:p>
            <a:r>
              <a:rPr lang="pl-PL" sz="2400" dirty="0"/>
              <a:t>Kwalifikowany podpis elektroniczny</a:t>
            </a:r>
          </a:p>
          <a:p>
            <a:r>
              <a:rPr lang="pl-PL" sz="2400" dirty="0"/>
              <a:t>Kwalifikowana pieczęć elektroniczna</a:t>
            </a:r>
          </a:p>
          <a:p>
            <a:endParaRPr lang="pl-PL" sz="2400" dirty="0"/>
          </a:p>
          <a:p>
            <a:r>
              <a:rPr lang="pl-PL" sz="2400" dirty="0"/>
              <a:t>Według projektu rozporządzenia, od 14 lutego możliwe ma być uwierzytelnienie w KSeF za pomocą aplikacji mObywatel</a:t>
            </a:r>
          </a:p>
        </p:txBody>
      </p:sp>
      <p:pic>
        <p:nvPicPr>
          <p:cNvPr id="5" name="Obraz 4">
            <a:extLst>
              <a:ext uri="{FF2B5EF4-FFF2-40B4-BE49-F238E27FC236}">
                <a16:creationId xmlns:a16="http://schemas.microsoft.com/office/drawing/2014/main" id="{47CBA6A1-01FB-1039-0A4B-2F5720A63AC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32A4951-DDF3-6764-8AC9-28C39EA97CB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A9444BB-EC41-FA44-CF02-DDDE3E62E860}"/>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Korzystanie z KSeF</a:t>
            </a:r>
            <a:endParaRPr lang="en-US" sz="3600" b="1" dirty="0">
              <a:latin typeface="+mn-lt"/>
            </a:endParaRPr>
          </a:p>
        </p:txBody>
      </p:sp>
    </p:spTree>
    <p:extLst>
      <p:ext uri="{BB962C8B-B14F-4D97-AF65-F5344CB8AC3E}">
        <p14:creationId xmlns:p14="http://schemas.microsoft.com/office/powerpoint/2010/main" val="25723447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BBD19-4372-5604-7780-A1F0F467B4A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EC05BFA-A8D5-5469-476F-889A0BC2DA77}"/>
              </a:ext>
            </a:extLst>
          </p:cNvPr>
          <p:cNvSpPr>
            <a:spLocks noGrp="1"/>
          </p:cNvSpPr>
          <p:nvPr>
            <p:ph idx="1"/>
          </p:nvPr>
        </p:nvSpPr>
        <p:spPr>
          <a:xfrm>
            <a:off x="838200" y="1825625"/>
            <a:ext cx="10515600" cy="4351338"/>
          </a:xfrm>
        </p:spPr>
        <p:txBody>
          <a:bodyPr>
            <a:noAutofit/>
          </a:bodyPr>
          <a:lstStyle/>
          <a:p>
            <a:pPr marL="0" indent="0">
              <a:buNone/>
            </a:pPr>
            <a:r>
              <a:rPr lang="pl-PL" sz="1700" dirty="0"/>
              <a:t>Zasady postępowania:</a:t>
            </a:r>
          </a:p>
          <a:p>
            <a:r>
              <a:rPr lang="pl-PL" sz="1700" dirty="0"/>
              <a:t>Wystawienie faktury zgodnie ze wzorem FA(3).</a:t>
            </a:r>
          </a:p>
          <a:p>
            <a:r>
              <a:rPr lang="pl-PL" sz="1700" dirty="0"/>
              <a:t>Wystawienie w formie elektronicznej.</a:t>
            </a:r>
          </a:p>
          <a:p>
            <a:r>
              <a:rPr lang="pl-PL" sz="1700" dirty="0"/>
              <a:t>Przesłanie faktury do KSeF – nie później niż następnego dnia roboczego po zakończeniu niedostępności.</a:t>
            </a:r>
          </a:p>
          <a:p>
            <a:pPr marL="0" indent="0">
              <a:buNone/>
            </a:pPr>
            <a:endParaRPr lang="pl-PL" sz="1700" dirty="0"/>
          </a:p>
          <a:p>
            <a:pPr marL="0" indent="0">
              <a:buNone/>
            </a:pPr>
            <a:r>
              <a:rPr lang="pl-PL" sz="1700" dirty="0"/>
              <a:t>Wyjątki:</a:t>
            </a:r>
          </a:p>
          <a:p>
            <a:r>
              <a:rPr lang="pl-PL" sz="1700" dirty="0"/>
              <a:t>Awaria KSeF (ogłoszona w BIP i interfejsie) – przesłanie faktury w ciągu 7 dni roboczych od zakończenia awarii.</a:t>
            </a:r>
          </a:p>
          <a:p>
            <a:r>
              <a:rPr lang="pl-PL" sz="1700" dirty="0"/>
              <a:t>Całkowita awaria KSeF (ogłoszona publicznie) – faktury nie dosyła się do systemu.</a:t>
            </a:r>
          </a:p>
          <a:p>
            <a:pPr marL="0" indent="0">
              <a:buNone/>
            </a:pPr>
            <a:endParaRPr lang="pl-PL" sz="1700" dirty="0"/>
          </a:p>
          <a:p>
            <a:pPr marL="0" indent="0">
              <a:buNone/>
            </a:pPr>
            <a:r>
              <a:rPr lang="pl-PL" sz="1700" dirty="0"/>
              <a:t>Daty w trybie offline – niedostępność KSeF:</a:t>
            </a:r>
          </a:p>
          <a:p>
            <a:r>
              <a:rPr lang="pl-PL" sz="1700" dirty="0"/>
              <a:t>Data wystawienia – data wpisana przez podatnika w polu P_1 struktury FA(3), zgodnie z art. 106e ust. 1 pkt 1 ustawy.</a:t>
            </a:r>
          </a:p>
          <a:p>
            <a:r>
              <a:rPr lang="pl-PL" sz="1700" dirty="0"/>
              <a:t>Data otrzymania faktury – data nadania numeru KSeF lub faktyczne udostępnienie faktury nabywcy, w tym podmiotom zagranicznym, konsumentom lub nabywcom bez NIP, w sposób uzgodniony.</a:t>
            </a:r>
          </a:p>
        </p:txBody>
      </p:sp>
      <p:pic>
        <p:nvPicPr>
          <p:cNvPr id="5" name="Obraz 4">
            <a:extLst>
              <a:ext uri="{FF2B5EF4-FFF2-40B4-BE49-F238E27FC236}">
                <a16:creationId xmlns:a16="http://schemas.microsoft.com/office/drawing/2014/main" id="{A7985674-2A4D-BBA3-A827-7A6B8E18A67C}"/>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D4E8C795-4C4D-C636-80A4-DEAACA73536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8306BCA6-7461-2623-4652-9B28C0A3DF5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 – niedostępność KSeF</a:t>
            </a:r>
            <a:endParaRPr lang="en-US" sz="3600" b="1" dirty="0">
              <a:latin typeface="+mn-lt"/>
            </a:endParaRPr>
          </a:p>
        </p:txBody>
      </p:sp>
    </p:spTree>
    <p:extLst>
      <p:ext uri="{BB962C8B-B14F-4D97-AF65-F5344CB8AC3E}">
        <p14:creationId xmlns:p14="http://schemas.microsoft.com/office/powerpoint/2010/main" val="306177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A894F-1302-DCB3-D583-7B0227CDAF3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D74390B-ED9E-66D6-7BB0-2588BC7FFED5}"/>
              </a:ext>
            </a:extLst>
          </p:cNvPr>
          <p:cNvSpPr>
            <a:spLocks noGrp="1"/>
          </p:cNvSpPr>
          <p:nvPr>
            <p:ph idx="1"/>
          </p:nvPr>
        </p:nvSpPr>
        <p:spPr>
          <a:xfrm>
            <a:off x="838200" y="1825625"/>
            <a:ext cx="10515600" cy="4351338"/>
          </a:xfrm>
        </p:spPr>
        <p:txBody>
          <a:bodyPr>
            <a:noAutofit/>
          </a:bodyPr>
          <a:lstStyle/>
          <a:p>
            <a:pPr marL="0" indent="0">
              <a:buNone/>
            </a:pPr>
            <a:r>
              <a:rPr lang="pl-PL" sz="1700" dirty="0"/>
              <a:t>Tryb awaryjny umożliwia wystawianie faktur w sytuacji zidentyfikowanej awarii KSeF, ogłoszonej w BIP MF i w oprogramowaniu interfejsowym. Dzięki temu proces wystawiania faktur może być kontynuowany pomimo usterki systemu.</a:t>
            </a:r>
          </a:p>
          <a:p>
            <a:pPr marL="0" indent="0">
              <a:buNone/>
            </a:pPr>
            <a:r>
              <a:rPr lang="pl-PL" sz="1700" dirty="0"/>
              <a:t>Obowiązuje od 1 lutego 2026 r.</a:t>
            </a:r>
          </a:p>
          <a:p>
            <a:pPr marL="0" indent="0">
              <a:buNone/>
            </a:pPr>
            <a:endParaRPr lang="pl-PL" sz="1700" dirty="0"/>
          </a:p>
          <a:p>
            <a:pPr marL="0" indent="0">
              <a:buNone/>
            </a:pPr>
            <a:r>
              <a:rPr lang="pl-PL" sz="1700" dirty="0"/>
              <a:t>Kto może korzystać:</a:t>
            </a:r>
          </a:p>
          <a:p>
            <a:r>
              <a:rPr lang="pl-PL" sz="1700" dirty="0"/>
              <a:t>Każdy podatnik wystawiający faktury w okresie ogłoszonej awarii.</a:t>
            </a:r>
          </a:p>
          <a:p>
            <a:pPr marL="0" indent="0">
              <a:buNone/>
            </a:pPr>
            <a:endParaRPr lang="pl-PL" sz="1700" dirty="0"/>
          </a:p>
          <a:p>
            <a:pPr marL="0" indent="0">
              <a:buNone/>
            </a:pPr>
            <a:r>
              <a:rPr lang="pl-PL" sz="1700" dirty="0"/>
              <a:t>Zasady postępowania:</a:t>
            </a:r>
          </a:p>
          <a:p>
            <a:r>
              <a:rPr lang="pl-PL" sz="1700" dirty="0"/>
              <a:t>Wystawienie faktury zgodnie ze wzorem FA(3).</a:t>
            </a:r>
          </a:p>
          <a:p>
            <a:r>
              <a:rPr lang="pl-PL" sz="1700" dirty="0"/>
              <a:t>Faktura wystawiana w formie elektronicznej.</a:t>
            </a:r>
          </a:p>
          <a:p>
            <a:r>
              <a:rPr lang="pl-PL" sz="1700" dirty="0"/>
              <a:t>Przesłanie faktury do KSeF – nie później niż w 7 dni roboczych od zakończenia awarii w celu nadania numeru KSeF.</a:t>
            </a:r>
          </a:p>
          <a:p>
            <a:r>
              <a:rPr lang="pl-PL" sz="1700" dirty="0"/>
              <a:t>Udostępnienie faktury nabywcy w sposób uzgodniony.</a:t>
            </a:r>
          </a:p>
        </p:txBody>
      </p:sp>
      <p:pic>
        <p:nvPicPr>
          <p:cNvPr id="5" name="Obraz 4">
            <a:extLst>
              <a:ext uri="{FF2B5EF4-FFF2-40B4-BE49-F238E27FC236}">
                <a16:creationId xmlns:a16="http://schemas.microsoft.com/office/drawing/2014/main" id="{78B9C87F-04DA-C0AB-4CED-2EB2E76EEA01}"/>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D3B877C-5DAF-678C-9FC8-2BC30F39F1C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76E6297-6AC7-FCF0-B382-EB0D133EC579}"/>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 – awaria</a:t>
            </a:r>
            <a:endParaRPr lang="en-US" sz="3600" b="1" dirty="0">
              <a:latin typeface="+mn-lt"/>
            </a:endParaRPr>
          </a:p>
        </p:txBody>
      </p:sp>
    </p:spTree>
    <p:extLst>
      <p:ext uri="{BB962C8B-B14F-4D97-AF65-F5344CB8AC3E}">
        <p14:creationId xmlns:p14="http://schemas.microsoft.com/office/powerpoint/2010/main" val="26243111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0A73F-4EBB-910D-6EB0-12516FE5CDCC}"/>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CBFFFA13-594A-D728-F538-C9193569B9F6}"/>
              </a:ext>
            </a:extLst>
          </p:cNvPr>
          <p:cNvSpPr>
            <a:spLocks noGrp="1"/>
          </p:cNvSpPr>
          <p:nvPr>
            <p:ph idx="1"/>
          </p:nvPr>
        </p:nvSpPr>
        <p:spPr>
          <a:xfrm>
            <a:off x="838200" y="1825625"/>
            <a:ext cx="10515600" cy="4351338"/>
          </a:xfrm>
        </p:spPr>
        <p:txBody>
          <a:bodyPr>
            <a:noAutofit/>
          </a:bodyPr>
          <a:lstStyle/>
          <a:p>
            <a:pPr marL="0" indent="0">
              <a:buNone/>
            </a:pPr>
            <a:r>
              <a:rPr lang="pl-PL" sz="1800" dirty="0"/>
              <a:t>Wyjątki i szczególne sytuacje:</a:t>
            </a:r>
          </a:p>
          <a:p>
            <a:r>
              <a:rPr lang="pl-PL" sz="1800" dirty="0"/>
              <a:t>Kolejna awaria w terminie 7 dni – termin przesłania liczony od zakończenia kolejnej awarii.</a:t>
            </a:r>
          </a:p>
          <a:p>
            <a:r>
              <a:rPr lang="pl-PL" sz="1800" dirty="0"/>
              <a:t>Awaria całkowita podczas trybu awaryjnego – faktury nie dosyła się do KSeF.</a:t>
            </a:r>
          </a:p>
          <a:p>
            <a:pPr marL="0" indent="0">
              <a:buNone/>
            </a:pPr>
            <a:endParaRPr lang="pl-PL" sz="1800" dirty="0"/>
          </a:p>
          <a:p>
            <a:pPr marL="0" indent="0">
              <a:buNone/>
            </a:pPr>
            <a:r>
              <a:rPr lang="pl-PL" sz="1800" dirty="0"/>
              <a:t>Daty w trybie awaryjnym:</a:t>
            </a:r>
          </a:p>
          <a:p>
            <a:r>
              <a:rPr lang="pl-PL" sz="1800" dirty="0"/>
              <a:t>Data wystawienia – data wpisana przez podatnika w polu P_1 struktury FA(3), zgodnie z art. 106e ust. 1 pkt 1 ustawy.</a:t>
            </a:r>
          </a:p>
          <a:p>
            <a:r>
              <a:rPr lang="pl-PL" sz="1800" dirty="0"/>
              <a:t>Data otrzymania faktury – data faktycznego otrzymania przez nabywcę lub data nadania numeru KSeF, jeśli faktura została udostępniona później.</a:t>
            </a:r>
          </a:p>
          <a:p>
            <a:r>
              <a:rPr lang="pl-PL" sz="1800" dirty="0"/>
              <a:t>Dla podmiotów zagranicznych, konsumentów czy nabywców bez NIP (art. 106gb ust. 4) – za datę otrzymania uznaje się faktyczne otrzymanie faktury.</a:t>
            </a:r>
          </a:p>
        </p:txBody>
      </p:sp>
      <p:pic>
        <p:nvPicPr>
          <p:cNvPr id="5" name="Obraz 4">
            <a:extLst>
              <a:ext uri="{FF2B5EF4-FFF2-40B4-BE49-F238E27FC236}">
                <a16:creationId xmlns:a16="http://schemas.microsoft.com/office/drawing/2014/main" id="{65AAE149-880D-5D85-43C1-D6DD8AEA9A2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05972AA-52DF-6233-167C-71F106CC6DE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FA938B4-EF57-AE34-DA84-05500A6F8E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Tryb offline – awaria</a:t>
            </a:r>
            <a:endParaRPr lang="en-US" sz="3600" b="1" dirty="0">
              <a:latin typeface="+mn-lt"/>
            </a:endParaRPr>
          </a:p>
        </p:txBody>
      </p:sp>
    </p:spTree>
    <p:extLst>
      <p:ext uri="{BB962C8B-B14F-4D97-AF65-F5344CB8AC3E}">
        <p14:creationId xmlns:p14="http://schemas.microsoft.com/office/powerpoint/2010/main" val="20904362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BE7C5-C0FB-D7B0-9D13-07FD01B35163}"/>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EED9375-EC93-8FB7-2ED8-3C9078B66CA2}"/>
              </a:ext>
            </a:extLst>
          </p:cNvPr>
          <p:cNvSpPr>
            <a:spLocks noGrp="1"/>
          </p:cNvSpPr>
          <p:nvPr>
            <p:ph idx="1"/>
          </p:nvPr>
        </p:nvSpPr>
        <p:spPr>
          <a:xfrm>
            <a:off x="838200" y="1825625"/>
            <a:ext cx="10515600" cy="4351338"/>
          </a:xfrm>
        </p:spPr>
        <p:txBody>
          <a:bodyPr>
            <a:noAutofit/>
          </a:bodyPr>
          <a:lstStyle/>
          <a:p>
            <a:pPr marL="0" indent="0">
              <a:buNone/>
            </a:pPr>
            <a:r>
              <a:rPr lang="pl-PL" sz="1800" dirty="0"/>
              <a:t>Awaria całkowita dotyczy sytuacji nadzwyczajnych, np. zagrożenia kraju lub jego infrastruktury, wymagających wyjątkowych procedur w obrocie fakturami.</a:t>
            </a:r>
          </a:p>
          <a:p>
            <a:pPr marL="0" indent="0">
              <a:buNone/>
            </a:pPr>
            <a:r>
              <a:rPr lang="pl-PL" sz="1800" dirty="0"/>
              <a:t>Obowiązuje od 1 lutego 2026 r.</a:t>
            </a:r>
          </a:p>
          <a:p>
            <a:pPr marL="0" indent="0">
              <a:buNone/>
            </a:pPr>
            <a:endParaRPr lang="pl-PL" sz="1800" dirty="0"/>
          </a:p>
          <a:p>
            <a:pPr marL="0" indent="0">
              <a:buNone/>
            </a:pPr>
            <a:r>
              <a:rPr lang="pl-PL" sz="1800" dirty="0"/>
              <a:t>Kto może korzystać:</a:t>
            </a:r>
          </a:p>
          <a:p>
            <a:pPr marL="0" indent="0"/>
            <a:r>
              <a:rPr lang="pl-PL" sz="1800" dirty="0"/>
              <a:t> Każdy podatnik wystawiający fakturę w okresie ogłoszonej awarii całkowitej.</a:t>
            </a:r>
          </a:p>
          <a:p>
            <a:pPr marL="0" indent="0"/>
            <a:r>
              <a:rPr lang="pl-PL" sz="1800" dirty="0"/>
              <a:t> Komunikaty o awarii publikowane w środkach społecznego przekazu – telewizja, radio, prasa, Internet.</a:t>
            </a:r>
          </a:p>
          <a:p>
            <a:pPr marL="0" indent="0"/>
            <a:r>
              <a:rPr lang="pl-PL" sz="1800" dirty="0"/>
              <a:t> Awaria całkowita stosowana, gdy niemożliwe jest ogłoszenie awarii w BIP MF lub oprogramowaniu interfejsowym.</a:t>
            </a:r>
          </a:p>
        </p:txBody>
      </p:sp>
      <p:pic>
        <p:nvPicPr>
          <p:cNvPr id="5" name="Obraz 4">
            <a:extLst>
              <a:ext uri="{FF2B5EF4-FFF2-40B4-BE49-F238E27FC236}">
                <a16:creationId xmlns:a16="http://schemas.microsoft.com/office/drawing/2014/main" id="{23F829EB-7C2B-C2E6-D761-64FD2EAE1D0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C5BEF04-CFA4-3730-1273-51C7E34570BA}"/>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11F3CDF-4A5C-FFDD-F770-C2094DF1B525}"/>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Awaria całkowita</a:t>
            </a:r>
            <a:endParaRPr lang="en-US" sz="3600" b="1" dirty="0">
              <a:latin typeface="+mn-lt"/>
            </a:endParaRPr>
          </a:p>
        </p:txBody>
      </p:sp>
    </p:spTree>
    <p:extLst>
      <p:ext uri="{BB962C8B-B14F-4D97-AF65-F5344CB8AC3E}">
        <p14:creationId xmlns:p14="http://schemas.microsoft.com/office/powerpoint/2010/main" val="3052362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25998-9B02-453B-4FC1-382B137EB02C}"/>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A9EA26D-3CF8-1A09-F059-2A8085B7A7A9}"/>
              </a:ext>
            </a:extLst>
          </p:cNvPr>
          <p:cNvSpPr>
            <a:spLocks noGrp="1"/>
          </p:cNvSpPr>
          <p:nvPr>
            <p:ph idx="1"/>
          </p:nvPr>
        </p:nvSpPr>
        <p:spPr>
          <a:xfrm>
            <a:off x="838200" y="1825625"/>
            <a:ext cx="10515600" cy="4351338"/>
          </a:xfrm>
        </p:spPr>
        <p:txBody>
          <a:bodyPr>
            <a:noAutofit/>
          </a:bodyPr>
          <a:lstStyle/>
          <a:p>
            <a:pPr marL="0" indent="0">
              <a:buNone/>
            </a:pPr>
            <a:r>
              <a:rPr lang="pl-PL" sz="1800" dirty="0"/>
              <a:t>Zasady postępowania:</a:t>
            </a:r>
          </a:p>
          <a:p>
            <a:r>
              <a:rPr lang="pl-PL" sz="1800" dirty="0"/>
              <a:t>Faktura może być wystawiona papierowo lub elektronicznie.</a:t>
            </a:r>
          </a:p>
          <a:p>
            <a:r>
              <a:rPr lang="pl-PL" sz="1800" dirty="0"/>
              <a:t>Brak obowiązku stosowania wzoru faktury ustrukturyzowanej.</a:t>
            </a:r>
          </a:p>
          <a:p>
            <a:r>
              <a:rPr lang="pl-PL" sz="1800" dirty="0"/>
              <a:t>Faktury nie należy przesyłać do KSeF po ustaniu awarii.</a:t>
            </a:r>
          </a:p>
          <a:p>
            <a:r>
              <a:rPr lang="pl-PL" sz="1800" dirty="0"/>
              <a:t>Przekazanie faktury nabywcy możliwe np. osobiście, mailem lub innym alternatywnym kanałem.</a:t>
            </a:r>
          </a:p>
          <a:p>
            <a:pPr marL="0" indent="0">
              <a:buNone/>
            </a:pPr>
            <a:endParaRPr lang="pl-PL" sz="1800" dirty="0"/>
          </a:p>
          <a:p>
            <a:pPr marL="0" indent="0">
              <a:buNone/>
            </a:pPr>
            <a:r>
              <a:rPr lang="pl-PL" sz="1800" dirty="0"/>
              <a:t>Daty w trybie awarii całkowitej:</a:t>
            </a:r>
          </a:p>
          <a:p>
            <a:r>
              <a:rPr lang="pl-PL" sz="1800" dirty="0"/>
              <a:t>Data wystawienia – rzeczywista data wpisana na fakturze przez podatnika, zgodnie z art. 106e ust. 1 ustawy.</a:t>
            </a:r>
          </a:p>
          <a:p>
            <a:r>
              <a:rPr lang="pl-PL" sz="1800" dirty="0"/>
              <a:t>Data otrzymania – faktyczna data, w której nabywca otrzymał fakturę, poza systemem KSeF.</a:t>
            </a:r>
          </a:p>
        </p:txBody>
      </p:sp>
      <p:pic>
        <p:nvPicPr>
          <p:cNvPr id="5" name="Obraz 4">
            <a:extLst>
              <a:ext uri="{FF2B5EF4-FFF2-40B4-BE49-F238E27FC236}">
                <a16:creationId xmlns:a16="http://schemas.microsoft.com/office/drawing/2014/main" id="{FA34450D-3702-C640-A64F-1C4289A728B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5C722289-65F5-CFD2-8D84-A446DB7A56C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1D732A12-608C-4322-A969-BA0887C7DF77}"/>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Awaria całkowita</a:t>
            </a:r>
            <a:endParaRPr lang="en-US" sz="3600" b="1" dirty="0">
              <a:latin typeface="+mn-lt"/>
            </a:endParaRPr>
          </a:p>
        </p:txBody>
      </p:sp>
    </p:spTree>
    <p:extLst>
      <p:ext uri="{BB962C8B-B14F-4D97-AF65-F5344CB8AC3E}">
        <p14:creationId xmlns:p14="http://schemas.microsoft.com/office/powerpoint/2010/main" val="7931523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55759-86E9-4444-160D-7059E5A577C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B19881D-0AE5-F5B8-07A1-2A847B2675C6}"/>
              </a:ext>
            </a:extLst>
          </p:cNvPr>
          <p:cNvSpPr>
            <a:spLocks noGrp="1"/>
          </p:cNvSpPr>
          <p:nvPr>
            <p:ph idx="1"/>
          </p:nvPr>
        </p:nvSpPr>
        <p:spPr>
          <a:xfrm>
            <a:off x="838200" y="1825625"/>
            <a:ext cx="10515600" cy="4351338"/>
          </a:xfrm>
        </p:spPr>
        <p:txBody>
          <a:bodyPr>
            <a:noAutofit/>
          </a:bodyPr>
          <a:lstStyle/>
          <a:p>
            <a:pPr marL="0" indent="0">
              <a:buNone/>
            </a:pPr>
            <a:r>
              <a:rPr lang="pl-PL" sz="1800" dirty="0"/>
              <a:t>Od 1 lutego 2026 roku wprowadzony został mechanizm identyfikatora zbiorczego, który będzie stosowany przy płatnościach od 1 stycznia 2027 roku. Dzięki niemu jedna płatność może obejmować kilka faktur, a wszystkie powiązane informacje będą łatwo dostępne w KSeF. Mechanizm ten dotyczy zarówno standardowych faktur ustrukturyzowanych, jak i faktur wystawionych w trybie offline24 lub offline przy niedostępności systemu. W praktyce oznacza to, że nabywca realizujący np. jeden przelew za pięć faktur, zamiast podawać każdą z osobna, może wskazać zbiorczy identyfikator nadany przez KSeF. Sprzedawca po otrzymaniu płatności będzie mógł w systemie sprawdzić, które faktury zostały opłacone w ramach tego identyfikatora.</a:t>
            </a:r>
          </a:p>
          <a:p>
            <a:pPr marL="0" indent="0">
              <a:buNone/>
            </a:pPr>
            <a:endParaRPr lang="pl-PL" sz="1800" dirty="0"/>
          </a:p>
          <a:p>
            <a:pPr marL="0" indent="0">
              <a:buNone/>
            </a:pPr>
            <a:r>
              <a:rPr lang="pl-PL" sz="1800" dirty="0"/>
              <a:t>Identyfikator zbiorczy można wygenerować wyłącznie dla faktur, które mają nadany numer KSeF i pochodzą od tego samego sprzedawcy. Jeden identyfikator może obejmować od dwóch do dziesięciu tysięcy faktur, a jedna faktura może być przypisana do kilku identyfikatorów, co jest szczególnie przydatne przy płatnościach częściowych.</a:t>
            </a:r>
          </a:p>
          <a:p>
            <a:pPr marL="0" indent="0">
              <a:buNone/>
            </a:pPr>
            <a:r>
              <a:rPr lang="pl-PL" sz="1800" dirty="0"/>
              <a:t>Mechanizm identyfikatora zbiorczego zostanie również uwzględniony w płatnościach realizowanych w ramach podzielonej płatności (MPP). Od stycznia 2027 roku, gdy jedna płatność obejmuje kilka faktur od tego samego dostawcy w okresie od jednego dnia do miesiąca, w komunikacie przelewu zamiast tradycyjnego wskazania okresu, nabywca poda zbiorczy identyfikator.</a:t>
            </a:r>
          </a:p>
        </p:txBody>
      </p:sp>
      <p:pic>
        <p:nvPicPr>
          <p:cNvPr id="5" name="Obraz 4">
            <a:extLst>
              <a:ext uri="{FF2B5EF4-FFF2-40B4-BE49-F238E27FC236}">
                <a16:creationId xmlns:a16="http://schemas.microsoft.com/office/drawing/2014/main" id="{FDB3FA3B-275E-3239-936A-44AF2E1EAFAD}"/>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2F1CD51-D456-6BA3-64E9-18A0439AA65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2738E2A-960B-0A25-7BFB-13A3D531913B}"/>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Identyfikator zbiorczy</a:t>
            </a:r>
            <a:endParaRPr lang="en-US" sz="3600" b="1" dirty="0">
              <a:latin typeface="+mn-lt"/>
            </a:endParaRPr>
          </a:p>
        </p:txBody>
      </p:sp>
    </p:spTree>
    <p:extLst>
      <p:ext uri="{BB962C8B-B14F-4D97-AF65-F5344CB8AC3E}">
        <p14:creationId xmlns:p14="http://schemas.microsoft.com/office/powerpoint/2010/main" val="8893020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80425-4FE0-82FD-EEF5-7849540F2B2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9261765E-F7A2-2311-0B67-DA4CE5B52740}"/>
              </a:ext>
            </a:extLst>
          </p:cNvPr>
          <p:cNvSpPr>
            <a:spLocks noGrp="1"/>
          </p:cNvSpPr>
          <p:nvPr>
            <p:ph idx="1"/>
          </p:nvPr>
        </p:nvSpPr>
        <p:spPr>
          <a:xfrm>
            <a:off x="838200" y="1825625"/>
            <a:ext cx="10515600" cy="4351338"/>
          </a:xfrm>
        </p:spPr>
        <p:txBody>
          <a:bodyPr>
            <a:noAutofit/>
          </a:bodyPr>
          <a:lstStyle/>
          <a:p>
            <a:pPr marL="0" indent="0">
              <a:buNone/>
            </a:pPr>
            <a:r>
              <a:rPr lang="pl-PL" sz="1700" dirty="0"/>
              <a:t>W KSeF 2.0 wprowadzony został mechanizm umożliwiający zgłoszenie faktury, co do której istnieje uzasadnione podejrzenie oszustwa („faktury scamowej”). Zgłoszenia może dokonać osoba z uprawnieniami do dostępu do faktur w KSeF, np. nabywca lub jego pracownik, ale nie sam sprzedawca ani osoby działające w jego imieniu.</a:t>
            </a:r>
          </a:p>
          <a:p>
            <a:pPr marL="0" indent="0">
              <a:buNone/>
            </a:pPr>
            <a:endParaRPr lang="pl-PL" sz="1700" dirty="0"/>
          </a:p>
          <a:p>
            <a:pPr marL="0" indent="0">
              <a:buNone/>
            </a:pPr>
            <a:r>
              <a:rPr lang="pl-PL" sz="1700" dirty="0"/>
              <a:t>Zgłoszenie jest dobrowolne i nie nakłada obowiązków, a decyzja powinna opierać się na obiektywnych przesłankach, takich jak brak rzeczywistej transakcji, niemożność kontaktu z wystawcą faktury, brak sprzedawcy w rejestrach, błędy językowe, nietypowo krótki termin płatności czy podejrzane linki lub załączniki. Pojedyncza przesłanka nie przesądza o oszustwie, ważna jest analiza kilku czynników. Nie należy zgłaszać faktur dokumentujących rzeczywisty przebieg transakcji lub spornych kwot.</a:t>
            </a:r>
          </a:p>
          <a:p>
            <a:pPr marL="0" indent="0">
              <a:buNone/>
            </a:pPr>
            <a:endParaRPr lang="pl-PL" sz="1700" dirty="0"/>
          </a:p>
          <a:p>
            <a:pPr marL="0" indent="0">
              <a:buNone/>
            </a:pPr>
            <a:r>
              <a:rPr lang="pl-PL" sz="1700" dirty="0"/>
              <a:t>Zgłoszenie wymaga uzasadnienia i odbywa się indywidualnie dla każdej faktury. Jedna faktura może być zgłoszona w różnych kontekstach, przy czym zgłoszenie w jednym kontekście nie wpływa na status faktury w innych kontekstach. Mechanizm służy ochronie przed pustymi fakturami, karuzelami podatkowymi i wyłudzeniami.</a:t>
            </a:r>
          </a:p>
          <a:p>
            <a:pPr marL="0" indent="0">
              <a:buNone/>
            </a:pPr>
            <a:endParaRPr lang="pl-PL" sz="1700" dirty="0"/>
          </a:p>
          <a:p>
            <a:pPr marL="0" indent="0">
              <a:buNone/>
            </a:pPr>
            <a:r>
              <a:rPr lang="pl-PL" sz="1700" dirty="0"/>
              <a:t>Trwają prace nad utworzeniem docelowego modelu zgłaszania faktur scamowych.</a:t>
            </a:r>
          </a:p>
        </p:txBody>
      </p:sp>
      <p:pic>
        <p:nvPicPr>
          <p:cNvPr id="5" name="Obraz 4">
            <a:extLst>
              <a:ext uri="{FF2B5EF4-FFF2-40B4-BE49-F238E27FC236}">
                <a16:creationId xmlns:a16="http://schemas.microsoft.com/office/drawing/2014/main" id="{95AD3FAE-73EA-27AB-83A6-ABA7FEED2711}"/>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5EA0E1D8-1DD2-BE8B-1F97-2FB589B03E27}"/>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A1D43962-1042-41A3-65E1-756DBF0933F8}"/>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Zgłaszanie nadużyć</a:t>
            </a:r>
            <a:endParaRPr lang="en-US" sz="3600" b="1" dirty="0">
              <a:latin typeface="+mn-lt"/>
            </a:endParaRPr>
          </a:p>
        </p:txBody>
      </p:sp>
    </p:spTree>
    <p:extLst>
      <p:ext uri="{BB962C8B-B14F-4D97-AF65-F5344CB8AC3E}">
        <p14:creationId xmlns:p14="http://schemas.microsoft.com/office/powerpoint/2010/main" val="884079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105B7-9D4D-7F1A-1D3A-7AB9892355EB}"/>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617C258-9C6D-316C-D082-188CF8E81629}"/>
              </a:ext>
            </a:extLst>
          </p:cNvPr>
          <p:cNvSpPr>
            <a:spLocks noGrp="1"/>
          </p:cNvSpPr>
          <p:nvPr>
            <p:ph idx="1"/>
          </p:nvPr>
        </p:nvSpPr>
        <p:spPr>
          <a:xfrm>
            <a:off x="838200" y="1825625"/>
            <a:ext cx="10515600" cy="4351338"/>
          </a:xfrm>
        </p:spPr>
        <p:txBody>
          <a:bodyPr>
            <a:noAutofit/>
          </a:bodyPr>
          <a:lstStyle/>
          <a:p>
            <a:pPr marL="0" indent="0">
              <a:buNone/>
            </a:pPr>
            <a:r>
              <a:rPr lang="pl-PL" sz="1800" dirty="0"/>
              <a:t>Ukrycia faktury może dokonać osoba lub podmiot mający uprawnienia do dostępu do faktur w danym kontekście, np. nabywca lub jego pracownik. Nie może tego zrobić sam sprzedawca ani osoby działające w jego imieniu.</a:t>
            </a:r>
          </a:p>
          <a:p>
            <a:pPr marL="0" indent="0">
              <a:buNone/>
            </a:pPr>
            <a:r>
              <a:rPr lang="pl-PL" sz="1800" dirty="0"/>
              <a:t>Ukrycie faktury jest dobrowolne i może być przydatne w sytuacjach takich jak:</a:t>
            </a:r>
          </a:p>
          <a:p>
            <a:r>
              <a:rPr lang="pl-PL" sz="1800" dirty="0"/>
              <a:t>faktura nie dokumentuje rzeczywistej transakcji i oczekuje się na wystawienie faktury korygującej,</a:t>
            </a:r>
          </a:p>
          <a:p>
            <a:r>
              <a:rPr lang="pl-PL" sz="1800" dirty="0"/>
              <a:t>faktura jest zgłoszona jako podejrzana do administracji i nie jest ujmowana w podatku naliczonym,</a:t>
            </a:r>
          </a:p>
          <a:p>
            <a:r>
              <a:rPr lang="pl-PL" sz="1800" dirty="0"/>
              <a:t>podatnik nie ma prawa do odliczenia VAT lub występują inne okoliczności wynikające z potrzeb podatnika.</a:t>
            </a:r>
          </a:p>
          <a:p>
            <a:pPr marL="0" indent="0">
              <a:buNone/>
            </a:pPr>
            <a:endParaRPr lang="pl-PL" sz="1800" dirty="0"/>
          </a:p>
          <a:p>
            <a:pPr marL="0" indent="0">
              <a:buNone/>
            </a:pPr>
            <a:r>
              <a:rPr lang="pl-PL" sz="1800" dirty="0"/>
              <a:t>Aby ukryć fakturę, konieczne jest wpisanie uzasadnienia. Każda operacja dotyczy pojedynczej faktury. Nie można ukrywać faktur zbiorczo. Faktura może być ukryta w różnych kontekstach niezależnie od siebie, a sprzedawca nie jest informowany o ukryciu.</a:t>
            </a:r>
          </a:p>
          <a:p>
            <a:pPr marL="0" indent="0">
              <a:buNone/>
            </a:pPr>
            <a:r>
              <a:rPr lang="pl-PL" sz="1800" dirty="0"/>
              <a:t>Proces jest odwracalny – możliwe jest przywrócenie widoczności faktury, również indywidualnie i z koniecznością podania uzasadnienia. Przywrócenia może dokonać osoba lub podmiot posiadający odpowiednie uprawnienia w KSeF.</a:t>
            </a:r>
          </a:p>
        </p:txBody>
      </p:sp>
      <p:pic>
        <p:nvPicPr>
          <p:cNvPr id="5" name="Obraz 4">
            <a:extLst>
              <a:ext uri="{FF2B5EF4-FFF2-40B4-BE49-F238E27FC236}">
                <a16:creationId xmlns:a16="http://schemas.microsoft.com/office/drawing/2014/main" id="{C4941844-C934-C79B-7F9A-F6145B34235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D271899-FDA2-DB40-C159-D9EA00D213A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6A67B3CB-2977-83D0-01EA-0149EFDF1E48}"/>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Ukrywanie faktury zakupowej</a:t>
            </a:r>
            <a:endParaRPr lang="en-US" sz="3600" b="1" dirty="0">
              <a:latin typeface="+mn-lt"/>
            </a:endParaRPr>
          </a:p>
        </p:txBody>
      </p:sp>
    </p:spTree>
    <p:extLst>
      <p:ext uri="{BB962C8B-B14F-4D97-AF65-F5344CB8AC3E}">
        <p14:creationId xmlns:p14="http://schemas.microsoft.com/office/powerpoint/2010/main" val="36753228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7CFC7-C9D5-9AF4-EEF2-7F2FFD4D37D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7E8A5D5-208D-4791-FD42-6E415BE67177}"/>
              </a:ext>
            </a:extLst>
          </p:cNvPr>
          <p:cNvSpPr>
            <a:spLocks noGrp="1"/>
          </p:cNvSpPr>
          <p:nvPr>
            <p:ph idx="1"/>
          </p:nvPr>
        </p:nvSpPr>
        <p:spPr>
          <a:xfrm>
            <a:off x="838200" y="1825625"/>
            <a:ext cx="10515600" cy="4351338"/>
          </a:xfrm>
        </p:spPr>
        <p:txBody>
          <a:bodyPr>
            <a:noAutofit/>
          </a:bodyPr>
          <a:lstStyle/>
          <a:p>
            <a:pPr marL="0" indent="0">
              <a:buNone/>
            </a:pPr>
            <a:r>
              <a:rPr lang="pl-PL" sz="1800" dirty="0"/>
              <a:t>Od 1 kwietnia 2026 r., za zgodą rolnika ryczałtowego, możliwe będzie wystawianie faktur VAT RR oraz faktur VAT RR KOREKTA w KSeF (art. 116 ust. 3b i 3c). Jeżeli rolnik nie wskaże nabywcy jako uprawnionego, nabywca nie będzie wystawiał tych faktur w KSeF. W przypadku wskazania nabywcy, obowiązek wystawiania faktur VAT RR i KOREKTA w KSeF spoczywa na nabywcy do czasu odwołania tego uprawnienia, z wyłączeniem sytuacji awarii lub niedostępności systemu.</a:t>
            </a:r>
          </a:p>
          <a:p>
            <a:pPr marL="0" indent="0">
              <a:buNone/>
            </a:pPr>
            <a:endParaRPr lang="pl-PL" sz="1800" dirty="0"/>
          </a:p>
          <a:p>
            <a:pPr marL="0" indent="0">
              <a:buNone/>
            </a:pPr>
            <a:r>
              <a:rPr lang="pl-PL" sz="1800" dirty="0"/>
              <a:t>Faktury VAT RR i KOREKTA będą wystawiane i otrzymywane elektronicznie przy użyciu KSeF, poprzez oprogramowanie interfejsowe zgodnie z wzorem dokumentu elektronicznego. Dedykowaną strukturą logiczną jest FA_RR(1). Wystawienie faktur możliwe będzie zarówno w bezpłatnym narzędziu Aplikacja Podatnika KSeF w wersji 2.0, jak i w komercyjnych programach finansowo-księgowych zintegrowanych z API KSeF 2.0.</a:t>
            </a:r>
          </a:p>
          <a:p>
            <a:pPr marL="0" indent="0">
              <a:buNone/>
            </a:pPr>
            <a:endParaRPr lang="pl-PL" sz="1800" dirty="0"/>
          </a:p>
          <a:p>
            <a:pPr marL="0" indent="0">
              <a:buNone/>
            </a:pPr>
            <a:r>
              <a:rPr lang="pl-PL" sz="1800" dirty="0"/>
              <a:t>Uprawnienie do wystawiania faktur VAT RR ma nabywca produktów rolnych i usług rolniczych wskazany przez rolnika ryczałtowego. Faktury VAT RR mogą być wystawiane w trybie ONLINE lub OFFLINE (offline24).</a:t>
            </a:r>
          </a:p>
        </p:txBody>
      </p:sp>
      <p:pic>
        <p:nvPicPr>
          <p:cNvPr id="5" name="Obraz 4">
            <a:extLst>
              <a:ext uri="{FF2B5EF4-FFF2-40B4-BE49-F238E27FC236}">
                <a16:creationId xmlns:a16="http://schemas.microsoft.com/office/drawing/2014/main" id="{01AF9F0C-C2B8-2C75-FCAF-B8F96CBF31B4}"/>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0AAED91-8306-17A2-D7C2-828D925F0E0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46EF93C-CD40-DDF0-8693-145076E8E04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Faktury VAT RR</a:t>
            </a:r>
            <a:endParaRPr lang="en-US" sz="3600" b="1" dirty="0">
              <a:latin typeface="+mn-lt"/>
            </a:endParaRPr>
          </a:p>
        </p:txBody>
      </p:sp>
    </p:spTree>
    <p:extLst>
      <p:ext uri="{BB962C8B-B14F-4D97-AF65-F5344CB8AC3E}">
        <p14:creationId xmlns:p14="http://schemas.microsoft.com/office/powerpoint/2010/main" val="1624549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2355F-2D01-5144-52FD-4C1766EFE00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B03DC4F-F540-07F3-6356-FA8D4A8C341A}"/>
              </a:ext>
            </a:extLst>
          </p:cNvPr>
          <p:cNvSpPr>
            <a:spLocks noGrp="1"/>
          </p:cNvSpPr>
          <p:nvPr>
            <p:ph idx="1"/>
          </p:nvPr>
        </p:nvSpPr>
        <p:spPr>
          <a:xfrm>
            <a:off x="838200" y="1825625"/>
            <a:ext cx="10515600" cy="4351338"/>
          </a:xfrm>
        </p:spPr>
        <p:txBody>
          <a:bodyPr>
            <a:noAutofit/>
          </a:bodyPr>
          <a:lstStyle/>
          <a:p>
            <a:pPr marL="0" indent="0">
              <a:buNone/>
            </a:pPr>
            <a:r>
              <a:rPr lang="pl-PL" sz="1800" dirty="0"/>
              <a:t>Jednostki samorządu terytorialnego (JST) zobowiązane są do wystawiania faktur na zasadach ogólnych, z uwzględnieniem swojego identyfikatora podatkowego NIP, nazwy oraz adresu siedziby urzędu obsługującego JST. Faktury mogą dodatkowo zawierać dane jednostki podrzędnej, która faktycznie dokonuje czynności dokumentowanej fakturą. Pozwala to na prawidłowe przyporządkowanie księgowe w dokumentacji jednostki podrzędnej. Analogiczne zasady obowiązują przy fakturach wystawianych na rzecz JST, z możliwością wskazania jednostki podrzędnej, której dotyczy nabycie.</a:t>
            </a:r>
          </a:p>
          <a:p>
            <a:pPr marL="0" indent="0">
              <a:buNone/>
            </a:pPr>
            <a:endParaRPr lang="pl-PL" sz="1800" dirty="0"/>
          </a:p>
          <a:p>
            <a:pPr marL="0" indent="0">
              <a:buNone/>
            </a:pPr>
            <a:r>
              <a:rPr lang="pl-PL" sz="1800" dirty="0"/>
              <a:t>W KSeF struktura logiczna e-Faktury jest dostosowana do specyfiki JST. W fakturach sprzedażowych w strukturze FA(3) podaje się dane sprzedawcy w elemencie Podmiot1 (JST z NIP), dane nabywcy w Podmiot2 oraz opcjonalnie dane jednostki podrzędnej w Podmiot3 wraz z NIP i oznaczeniem roli („7” – JST wystawca). Pozwala to, aby fakturę wystawiła osoba lub podmiot działający w ramach jednostki podrzędnej.</a:t>
            </a:r>
          </a:p>
          <a:p>
            <a:pPr marL="0" indent="0">
              <a:buNone/>
            </a:pPr>
            <a:endParaRPr lang="pl-PL" sz="1800" dirty="0"/>
          </a:p>
        </p:txBody>
      </p:sp>
      <p:pic>
        <p:nvPicPr>
          <p:cNvPr id="5" name="Obraz 4">
            <a:extLst>
              <a:ext uri="{FF2B5EF4-FFF2-40B4-BE49-F238E27FC236}">
                <a16:creationId xmlns:a16="http://schemas.microsoft.com/office/drawing/2014/main" id="{CAA00E3F-AACE-02B8-6269-0DE95EA8983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D172F9A1-9485-A942-13FF-300993144F06}"/>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FBDCBC6C-4BB8-F774-1E23-BFB47EC816F2}"/>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Faktury w JST</a:t>
            </a:r>
            <a:endParaRPr lang="en-US" sz="3600" b="1" dirty="0">
              <a:latin typeface="+mn-lt"/>
            </a:endParaRPr>
          </a:p>
        </p:txBody>
      </p:sp>
    </p:spTree>
    <p:extLst>
      <p:ext uri="{BB962C8B-B14F-4D97-AF65-F5344CB8AC3E}">
        <p14:creationId xmlns:p14="http://schemas.microsoft.com/office/powerpoint/2010/main" val="1208162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B37E1-BC0C-7415-4ABC-BF4CC363256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0C3C2BC-837B-7B91-D7AB-908410026E5A}"/>
              </a:ext>
            </a:extLst>
          </p:cNvPr>
          <p:cNvSpPr>
            <a:spLocks noGrp="1"/>
          </p:cNvSpPr>
          <p:nvPr>
            <p:ph idx="1"/>
          </p:nvPr>
        </p:nvSpPr>
        <p:spPr>
          <a:xfrm>
            <a:off x="838200" y="1825625"/>
            <a:ext cx="10515600" cy="4351338"/>
          </a:xfrm>
        </p:spPr>
        <p:txBody>
          <a:bodyPr>
            <a:noAutofit/>
          </a:bodyPr>
          <a:lstStyle/>
          <a:p>
            <a:pPr marL="0" indent="0">
              <a:buNone/>
            </a:pPr>
            <a:r>
              <a:rPr lang="pl-PL" sz="1600" dirty="0"/>
              <a:t>W systemie KSeF przewidziano także tryby OFFLINE, które mają zapewnić ciągłość wystawiania faktur w sytuacjach awaryjnych lub ograniczonego dostępu do systemu.</a:t>
            </a:r>
          </a:p>
          <a:p>
            <a:r>
              <a:rPr lang="pl-PL" sz="1600" dirty="0"/>
              <a:t>Tryb offline24 – stosowany bez ograniczeń, szczególnie w przypadku problemów z dostępem do Internetu,</a:t>
            </a:r>
          </a:p>
          <a:p>
            <a:r>
              <a:rPr lang="pl-PL" sz="1600" dirty="0"/>
              <a:t>Tryb offline – stosowany w przypadku niedostępności KSeF, np. podczas planowanych prac serwisowych,</a:t>
            </a:r>
          </a:p>
          <a:p>
            <a:r>
              <a:rPr lang="pl-PL" sz="1600" dirty="0"/>
              <a:t>Tryb awaryjny – wprowadzany po ogłoszeniu awarii KSeF w BIP MF oraz w oprogramowaniu interfejsowym.</a:t>
            </a:r>
          </a:p>
          <a:p>
            <a:pPr marL="0" indent="0">
              <a:buNone/>
            </a:pPr>
            <a:endParaRPr lang="pl-PL" sz="1600" dirty="0"/>
          </a:p>
          <a:p>
            <a:pPr marL="0" indent="0">
              <a:buNone/>
            </a:pPr>
            <a:r>
              <a:rPr lang="pl-PL" sz="1600" dirty="0"/>
              <a:t>Faktury wystawiane w tych trybach przesyła się do KSeF w terminie:</a:t>
            </a:r>
          </a:p>
          <a:p>
            <a:pPr lvl="1"/>
            <a:r>
              <a:rPr lang="pl-PL" sz="1600" dirty="0"/>
              <a:t>1 dnia roboczego w przypadku trybu offline24 lub prac serwisowych,</a:t>
            </a:r>
          </a:p>
          <a:p>
            <a:pPr lvl="1"/>
            <a:r>
              <a:rPr lang="pl-PL" sz="1600" dirty="0"/>
              <a:t>7 dni roboczych w trybie awaryjnym,</a:t>
            </a:r>
          </a:p>
          <a:p>
            <a:pPr marL="0" indent="0">
              <a:buNone/>
            </a:pPr>
            <a:endParaRPr lang="pl-PL" sz="1600" dirty="0"/>
          </a:p>
          <a:p>
            <a:pPr marL="0" indent="0">
              <a:buNone/>
            </a:pPr>
            <a:r>
              <a:rPr lang="pl-PL" sz="1600" dirty="0"/>
              <a:t>W ustawowo określonych przypadkach, np. dla nabywców zagranicznych, wydaje się wizualizację faktury z kodami QR.</a:t>
            </a:r>
          </a:p>
          <a:p>
            <a:pPr marL="0" indent="0">
              <a:buNone/>
            </a:pPr>
            <a:r>
              <a:rPr lang="pl-PL" sz="1600" dirty="0"/>
              <a:t>Dodatkowo przewidziano procedurę tzw. awarii całkowitej, ogłaszaną w mediach społecznego przekazu, w której faktury są wystawiane całkowicie poza KSeF i nie są później przesyłane do systemu.</a:t>
            </a:r>
          </a:p>
          <a:p>
            <a:pPr marL="0" indent="0">
              <a:buNone/>
            </a:pPr>
            <a:r>
              <a:rPr lang="pl-PL" sz="1600" dirty="0"/>
              <a:t>Pobranie certyfikatu KSeF jest wymagane do wystawiania faktur w trybach OFFLINE.</a:t>
            </a:r>
          </a:p>
        </p:txBody>
      </p:sp>
      <p:pic>
        <p:nvPicPr>
          <p:cNvPr id="5" name="Obraz 4">
            <a:extLst>
              <a:ext uri="{FF2B5EF4-FFF2-40B4-BE49-F238E27FC236}">
                <a16:creationId xmlns:a16="http://schemas.microsoft.com/office/drawing/2014/main" id="{6CC662F5-80BC-F91A-DF93-0CC7B94114A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57581948-4F37-4DB2-0D66-48F949589B2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DDFA7A0-9A1B-A87D-BF06-B6180F838847}"/>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Korzystanie z KSeF</a:t>
            </a:r>
            <a:endParaRPr lang="en-US" sz="3600" b="1" dirty="0">
              <a:latin typeface="+mn-lt"/>
            </a:endParaRPr>
          </a:p>
        </p:txBody>
      </p:sp>
    </p:spTree>
    <p:extLst>
      <p:ext uri="{BB962C8B-B14F-4D97-AF65-F5344CB8AC3E}">
        <p14:creationId xmlns:p14="http://schemas.microsoft.com/office/powerpoint/2010/main" val="5103186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65AAC-B32D-7ED1-2D55-B68FCBB2EAD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B52E7F2-AE67-58E3-5EDD-D4621865BE8B}"/>
              </a:ext>
            </a:extLst>
          </p:cNvPr>
          <p:cNvSpPr>
            <a:spLocks noGrp="1"/>
          </p:cNvSpPr>
          <p:nvPr>
            <p:ph idx="1"/>
          </p:nvPr>
        </p:nvSpPr>
        <p:spPr>
          <a:xfrm>
            <a:off x="838200" y="1825625"/>
            <a:ext cx="10515600" cy="4351338"/>
          </a:xfrm>
        </p:spPr>
        <p:txBody>
          <a:bodyPr>
            <a:noAutofit/>
          </a:bodyPr>
          <a:lstStyle/>
          <a:p>
            <a:pPr marL="0" indent="0">
              <a:buNone/>
            </a:pPr>
            <a:r>
              <a:rPr lang="pl-PL" sz="1800" dirty="0"/>
              <a:t>W przypadku faktur zakupowych JST w FA(3) dane sprzedawcy znajdują się w Podmiot1, dane JST w Podmiot2 z wypełnionym znacznikiem JST („1”), a dane jednostki podrzędnej w Podmiot3 z NIP i rolą „8” (JST odbiorca). Takie rozwiązanie umożliwia dostęp do faktury zarówno JST, jak i osobom uprawnionym działającym w ramach jednostki podrzędnej.</a:t>
            </a:r>
          </a:p>
          <a:p>
            <a:pPr marL="0" indent="0">
              <a:buNone/>
            </a:pPr>
            <a:endParaRPr lang="pl-PL" sz="1800" dirty="0"/>
          </a:p>
          <a:p>
            <a:pPr marL="0" indent="0">
              <a:buNone/>
            </a:pPr>
            <a:r>
              <a:rPr lang="pl-PL" sz="1800" dirty="0"/>
              <a:t>Alternatywnie JST może stosować model uprawnień z identyfikatorem wewnętrznym (IDWew) jednostki podrzędnej zamiast NIP. Aby zapewnić dostęp do faktur jednostkom podrzędnym, w danych nabywcy (Podmiot2) stosowany jest znacznik JST – „1” oznacza fakturę dotyczącą jednostki podrzędnej, „2” – że faktura jej nie dotyczy. W przypadku znacznika „1” należy wypełnić Podmiot3, podając NIP lub IDWew jednostki i określając rolę jako „8”.</a:t>
            </a:r>
          </a:p>
          <a:p>
            <a:pPr marL="0" indent="0">
              <a:buNone/>
            </a:pPr>
            <a:endParaRPr lang="pl-PL" sz="1800" dirty="0"/>
          </a:p>
        </p:txBody>
      </p:sp>
      <p:pic>
        <p:nvPicPr>
          <p:cNvPr id="5" name="Obraz 4">
            <a:extLst>
              <a:ext uri="{FF2B5EF4-FFF2-40B4-BE49-F238E27FC236}">
                <a16:creationId xmlns:a16="http://schemas.microsoft.com/office/drawing/2014/main" id="{37F82DBD-4F2B-8E25-9AD6-B3D0E3D76B08}"/>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59520E5E-0E28-DC96-4533-057579A7FA7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E606162E-0E65-7753-3553-BE8E40C0854C}"/>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Faktury w JST</a:t>
            </a:r>
            <a:endParaRPr lang="en-US" sz="3600" b="1" dirty="0">
              <a:latin typeface="+mn-lt"/>
            </a:endParaRPr>
          </a:p>
        </p:txBody>
      </p:sp>
    </p:spTree>
    <p:extLst>
      <p:ext uri="{BB962C8B-B14F-4D97-AF65-F5344CB8AC3E}">
        <p14:creationId xmlns:p14="http://schemas.microsoft.com/office/powerpoint/2010/main" val="42370449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DD2C2-8407-0E7B-5E44-21510ADC5158}"/>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AE9DF4F-5DFD-B6DD-8E1C-93898E0BB335}"/>
              </a:ext>
            </a:extLst>
          </p:cNvPr>
          <p:cNvSpPr>
            <a:spLocks noGrp="1"/>
          </p:cNvSpPr>
          <p:nvPr>
            <p:ph idx="1"/>
          </p:nvPr>
        </p:nvSpPr>
        <p:spPr>
          <a:xfrm>
            <a:off x="838200" y="1825625"/>
            <a:ext cx="10515600" cy="4351338"/>
          </a:xfrm>
        </p:spPr>
        <p:txBody>
          <a:bodyPr>
            <a:noAutofit/>
          </a:bodyPr>
          <a:lstStyle/>
          <a:p>
            <a:pPr marL="0" indent="0">
              <a:buNone/>
            </a:pPr>
            <a:r>
              <a:rPr lang="pl-PL" sz="1800" dirty="0"/>
              <a:t>JST będą objęte obowiązkiem wystawiania faktur w KSeF od 1 kwietnia 2026 r. W okresie od 1 kwietnia do 31 grudnia 2026 r. możliwe będzie także wystawianie faktur w formie papierowej, jeśli łączna wartość sprzedaży w danym miesiącu nie przekroczy 10 000 zł.</a:t>
            </a:r>
          </a:p>
          <a:p>
            <a:pPr marL="0" indent="0">
              <a:buNone/>
            </a:pPr>
            <a:endParaRPr lang="pl-PL" sz="1800" dirty="0"/>
          </a:p>
          <a:p>
            <a:pPr marL="0" indent="0">
              <a:buNone/>
            </a:pPr>
            <a:r>
              <a:rPr lang="pl-PL" sz="1800" dirty="0"/>
              <a:t>Od 1 lutego 2026 r. JST, podobnie jak pozostali podatnicy, są zobowiązane także do odbioru faktur w KSeF. Termin wdrożenia obowiązku zależy od wartości sprzedaży osiągniętej przez JST w 2024 r.</a:t>
            </a:r>
          </a:p>
          <a:p>
            <a:pPr marL="0" indent="0">
              <a:buNone/>
            </a:pPr>
            <a:r>
              <a:rPr lang="pl-PL" sz="1800" dirty="0"/>
              <a:t>Jeśli wartość sprzedaży z podatkiem nie przekroczyła 200 mln zł, JST obowiązek wdrożenia KSeF obejmie od 1 kwietnia 2026 r.</a:t>
            </a:r>
          </a:p>
          <a:p>
            <a:pPr marL="0" indent="0">
              <a:buNone/>
            </a:pPr>
            <a:endParaRPr lang="pl-PL" sz="1800" dirty="0"/>
          </a:p>
          <a:p>
            <a:pPr marL="0" indent="0">
              <a:buNone/>
            </a:pPr>
            <a:r>
              <a:rPr lang="pl-PL" sz="1800" dirty="0"/>
              <a:t>Dla najmniejszych JST pozostaje możliwość korzystania z wystawiania faktur elektronicznych lub papierowych do końca 2026 r., jeżeli wartość sprzedaży z podatkiem w danym miesiącu nie przekroczy 10 000 zł.</a:t>
            </a:r>
          </a:p>
        </p:txBody>
      </p:sp>
      <p:pic>
        <p:nvPicPr>
          <p:cNvPr id="5" name="Obraz 4">
            <a:extLst>
              <a:ext uri="{FF2B5EF4-FFF2-40B4-BE49-F238E27FC236}">
                <a16:creationId xmlns:a16="http://schemas.microsoft.com/office/drawing/2014/main" id="{8E6E409D-C690-7DB5-17A2-B2C5C14CE3D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D132BBBE-8427-585E-29CD-6A2B947CEFB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80FCDE6-BC84-BA22-51FC-7A69C7B09665}"/>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Faktury w JST</a:t>
            </a:r>
            <a:endParaRPr lang="en-US" sz="3600" b="1" dirty="0">
              <a:latin typeface="+mn-lt"/>
            </a:endParaRPr>
          </a:p>
        </p:txBody>
      </p:sp>
    </p:spTree>
    <p:extLst>
      <p:ext uri="{BB962C8B-B14F-4D97-AF65-F5344CB8AC3E}">
        <p14:creationId xmlns:p14="http://schemas.microsoft.com/office/powerpoint/2010/main" val="10380020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D52CA-FED3-C7BE-5296-7D97198467B5}"/>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029373FF-7137-BEA2-6C40-77B60B6CC597}"/>
              </a:ext>
            </a:extLst>
          </p:cNvPr>
          <p:cNvSpPr>
            <a:spLocks noGrp="1"/>
          </p:cNvSpPr>
          <p:nvPr>
            <p:ph idx="1"/>
          </p:nvPr>
        </p:nvSpPr>
        <p:spPr>
          <a:xfrm>
            <a:off x="838200" y="1825625"/>
            <a:ext cx="10515600" cy="4351338"/>
          </a:xfrm>
        </p:spPr>
        <p:txBody>
          <a:bodyPr>
            <a:noAutofit/>
          </a:bodyPr>
          <a:lstStyle/>
          <a:p>
            <a:pPr marL="0" indent="0">
              <a:buNone/>
            </a:pPr>
            <a:r>
              <a:rPr lang="pl-PL" sz="1800" dirty="0"/>
              <a:t>Na podstawie art. 15a ustawy, podatnikiem VAT może być także grupa podmiotów powiązanych finansowo, ekonomicznie i organizacyjnie, które zawrą umowę o utworzeniu grupy VAT. Grupy te mogą obejmować podmioty posiadające siedzibę w kraju lub prowadzące działalność w kraju przez oddział.</a:t>
            </a:r>
          </a:p>
          <a:p>
            <a:pPr marL="0" indent="0">
              <a:buNone/>
            </a:pPr>
            <a:endParaRPr lang="pl-PL" sz="1800" dirty="0"/>
          </a:p>
          <a:p>
            <a:pPr marL="0" indent="0">
              <a:buNone/>
            </a:pPr>
            <a:r>
              <a:rPr lang="pl-PL" sz="1800" dirty="0"/>
              <a:t>Rozliczanie VAT przez GV oznacza, że różne osoby mogą być traktowane jako jeden podatnik. Mimo zachowania odrębności prawnej członków GV, na potrzeby VAT nadrzędne znaczenie ma status GV. Po wstąpieniu do grupy, każdy członek staje się częścią nowego podatnika VAT, a jego wcześniejsza forma prawna nie ma znaczenia w tym zakresie.</a:t>
            </a:r>
          </a:p>
          <a:p>
            <a:pPr marL="0" indent="0">
              <a:buNone/>
            </a:pPr>
            <a:endParaRPr lang="pl-PL" sz="1800" dirty="0"/>
          </a:p>
          <a:p>
            <a:pPr marL="0" indent="0">
              <a:buNone/>
            </a:pPr>
            <a:r>
              <a:rPr lang="pl-PL" sz="1800" dirty="0"/>
              <a:t>GV wystawia faktury na zasadach ogólnych, z NIP, nazwą i adresem. Możliwe jest dodatkowe wskazanie członka GV, który faktycznie dokonał czynności dokumentowanej fakturą. Analogicznie, faktury otrzymywane przez GV mogą wskazywać członka GV jako stronę nabywczą.</a:t>
            </a:r>
          </a:p>
        </p:txBody>
      </p:sp>
      <p:pic>
        <p:nvPicPr>
          <p:cNvPr id="5" name="Obraz 4">
            <a:extLst>
              <a:ext uri="{FF2B5EF4-FFF2-40B4-BE49-F238E27FC236}">
                <a16:creationId xmlns:a16="http://schemas.microsoft.com/office/drawing/2014/main" id="{4818A6A3-1BB3-CD3B-55B2-C3415CAD3C9F}"/>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E60DA0E-4EF0-8DD9-6D05-2707D26186EA}"/>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47BC1658-5281-547A-56AB-80604B13C953}"/>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 w grupie VAT</a:t>
            </a:r>
            <a:endParaRPr lang="en-US" sz="3600" b="1" dirty="0">
              <a:latin typeface="+mn-lt"/>
            </a:endParaRPr>
          </a:p>
        </p:txBody>
      </p:sp>
    </p:spTree>
    <p:extLst>
      <p:ext uri="{BB962C8B-B14F-4D97-AF65-F5344CB8AC3E}">
        <p14:creationId xmlns:p14="http://schemas.microsoft.com/office/powerpoint/2010/main" val="1995866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A2EF8-AD63-AD6C-3B1E-728D5A1B53E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8E4F01E-05B8-A63D-6154-553406074104}"/>
              </a:ext>
            </a:extLst>
          </p:cNvPr>
          <p:cNvSpPr>
            <a:spLocks noGrp="1"/>
          </p:cNvSpPr>
          <p:nvPr>
            <p:ph idx="1"/>
          </p:nvPr>
        </p:nvSpPr>
        <p:spPr>
          <a:xfrm>
            <a:off x="838200" y="1825625"/>
            <a:ext cx="10515600" cy="4351338"/>
          </a:xfrm>
        </p:spPr>
        <p:txBody>
          <a:bodyPr>
            <a:noAutofit/>
          </a:bodyPr>
          <a:lstStyle/>
          <a:p>
            <a:pPr marL="0" indent="0">
              <a:buNone/>
            </a:pPr>
            <a:r>
              <a:rPr lang="pl-PL" sz="1800" dirty="0"/>
              <a:t>W przypadku faktur sprzedażowych:</a:t>
            </a:r>
          </a:p>
          <a:p>
            <a:r>
              <a:rPr lang="pl-PL" sz="1800" dirty="0"/>
              <a:t>Podmiot1: GV (NIP GV) – sprzedawca,</a:t>
            </a:r>
          </a:p>
          <a:p>
            <a:r>
              <a:rPr lang="pl-PL" sz="1800" dirty="0"/>
              <a:t>Podmiot2: nabywca,</a:t>
            </a:r>
          </a:p>
          <a:p>
            <a:r>
              <a:rPr lang="pl-PL" sz="1800" dirty="0"/>
              <a:t>Podmiot3: członek GV (NIP, Rola „9” – członek GV wystawca).</a:t>
            </a:r>
          </a:p>
          <a:p>
            <a:pPr marL="0" indent="0">
              <a:buNone/>
            </a:pPr>
            <a:endParaRPr lang="pl-PL" sz="1800" dirty="0"/>
          </a:p>
          <a:p>
            <a:pPr marL="0" indent="0">
              <a:buNone/>
            </a:pPr>
            <a:r>
              <a:rPr lang="pl-PL" sz="1800" dirty="0"/>
              <a:t>Dla faktur zakupowych:</a:t>
            </a:r>
          </a:p>
          <a:p>
            <a:r>
              <a:rPr lang="pl-PL" sz="1800" dirty="0"/>
              <a:t>Podmiot1: sprzedawca,</a:t>
            </a:r>
          </a:p>
          <a:p>
            <a:r>
              <a:rPr lang="pl-PL" sz="1800" dirty="0"/>
              <a:t>Podmiot2: GV (NIP GV, znacznik GV = „1”),</a:t>
            </a:r>
          </a:p>
          <a:p>
            <a:r>
              <a:rPr lang="pl-PL" sz="1800" dirty="0"/>
              <a:t>Podmiot3: członek GV (NIP, Rola „10” – członek GV odbiorca).</a:t>
            </a:r>
          </a:p>
        </p:txBody>
      </p:sp>
      <p:pic>
        <p:nvPicPr>
          <p:cNvPr id="5" name="Obraz 4">
            <a:extLst>
              <a:ext uri="{FF2B5EF4-FFF2-40B4-BE49-F238E27FC236}">
                <a16:creationId xmlns:a16="http://schemas.microsoft.com/office/drawing/2014/main" id="{6D737CF8-74B0-6AE0-DB0E-DC049302DB87}"/>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E12CF678-6B51-C89E-75B3-1C511E193C1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7760E7B-E2A6-2368-9A1C-6738C5CA6659}"/>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 w grupie VAT</a:t>
            </a:r>
            <a:endParaRPr lang="en-US" sz="3600" b="1" dirty="0">
              <a:latin typeface="+mn-lt"/>
            </a:endParaRPr>
          </a:p>
        </p:txBody>
      </p:sp>
    </p:spTree>
    <p:extLst>
      <p:ext uri="{BB962C8B-B14F-4D97-AF65-F5344CB8AC3E}">
        <p14:creationId xmlns:p14="http://schemas.microsoft.com/office/powerpoint/2010/main" val="42422537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44AA-37AA-71CC-5028-0B0C1E9FE0E9}"/>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F5364B9-F8BC-2E37-BABA-7976017801DD}"/>
              </a:ext>
            </a:extLst>
          </p:cNvPr>
          <p:cNvSpPr>
            <a:spLocks noGrp="1"/>
          </p:cNvSpPr>
          <p:nvPr>
            <p:ph idx="1"/>
          </p:nvPr>
        </p:nvSpPr>
        <p:spPr>
          <a:xfrm>
            <a:off x="838200" y="1825625"/>
            <a:ext cx="10515600" cy="4351338"/>
          </a:xfrm>
        </p:spPr>
        <p:txBody>
          <a:bodyPr>
            <a:noAutofit/>
          </a:bodyPr>
          <a:lstStyle/>
          <a:p>
            <a:pPr marL="0" indent="0">
              <a:buNone/>
            </a:pPr>
            <a:r>
              <a:rPr lang="pl-PL" sz="1800" dirty="0"/>
              <a:t>Dostęp do faktur przysługuje GV oraz osobom lub podmiotom uprawnionym do przeglądania faktur w ramach NIP GV lub w ramach członka GV wskazanego w Podmiot3.</a:t>
            </a:r>
          </a:p>
          <a:p>
            <a:pPr marL="0" indent="0">
              <a:buNone/>
            </a:pPr>
            <a:endParaRPr lang="pl-PL" sz="1800" dirty="0"/>
          </a:p>
          <a:p>
            <a:pPr marL="0" indent="0">
              <a:buNone/>
            </a:pPr>
            <a:r>
              <a:rPr lang="pl-PL" sz="1800" dirty="0"/>
              <a:t>Alternatywnie GV może korzystać z identyfikatora wewnętrznego (IDWew) członka zamiast NIP. Wystawca faktury wskazuje, czy dotyczy ona członka GV, poprzez pole znacznika GV: „1” – faktura dotyczy członka GV (wtedy wypełnia się Podmiot3), „2” – nie dotyczy.</a:t>
            </a:r>
          </a:p>
          <a:p>
            <a:pPr marL="0" indent="0">
              <a:buNone/>
            </a:pPr>
            <a:endParaRPr lang="pl-PL" sz="1800" dirty="0"/>
          </a:p>
          <a:p>
            <a:pPr marL="0" indent="0">
              <a:buNone/>
            </a:pPr>
            <a:r>
              <a:rPr lang="pl-PL" sz="1800" dirty="0"/>
              <a:t>Od 1 lutego 2026 r. podatnicy, w tym GV, są obowiązani również otrzymywać faktury w KSeF. Termin obowiązku wystawiania faktur przez GV zależy od wartości sprzedaży w 2024 r.: jeśli przekroczyła 200 mln zł – obowiązek od 1 lutego, w przeciwnym razie – od 1 kwietnia 2026 r.</a:t>
            </a:r>
          </a:p>
        </p:txBody>
      </p:sp>
      <p:pic>
        <p:nvPicPr>
          <p:cNvPr id="5" name="Obraz 4">
            <a:extLst>
              <a:ext uri="{FF2B5EF4-FFF2-40B4-BE49-F238E27FC236}">
                <a16:creationId xmlns:a16="http://schemas.microsoft.com/office/drawing/2014/main" id="{D5295B58-8AC9-2125-A031-A7C7F986E54A}"/>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8F60F179-D5C1-DAB8-DC80-C2D47FE8A1F5}"/>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50231ED-9960-CA60-85C0-D4DBCF37E8C6}"/>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 w grupie VAT</a:t>
            </a:r>
            <a:endParaRPr lang="en-US" sz="3600" b="1" dirty="0">
              <a:latin typeface="+mn-lt"/>
            </a:endParaRPr>
          </a:p>
        </p:txBody>
      </p:sp>
    </p:spTree>
    <p:extLst>
      <p:ext uri="{BB962C8B-B14F-4D97-AF65-F5344CB8AC3E}">
        <p14:creationId xmlns:p14="http://schemas.microsoft.com/office/powerpoint/2010/main" val="40768074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D5282-17E9-B5AD-7B21-741EE2AF0C6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D83882D-A5C5-B4D1-39A8-A6E445F493D5}"/>
              </a:ext>
            </a:extLst>
          </p:cNvPr>
          <p:cNvSpPr>
            <a:spLocks noGrp="1"/>
          </p:cNvSpPr>
          <p:nvPr>
            <p:ph idx="1"/>
          </p:nvPr>
        </p:nvSpPr>
        <p:spPr>
          <a:xfrm>
            <a:off x="838200" y="1825625"/>
            <a:ext cx="10515600" cy="4351338"/>
          </a:xfrm>
        </p:spPr>
        <p:txBody>
          <a:bodyPr>
            <a:noAutofit/>
          </a:bodyPr>
          <a:lstStyle/>
          <a:p>
            <a:pPr marL="0" indent="0">
              <a:buNone/>
            </a:pPr>
            <a:r>
              <a:rPr lang="pl-PL" sz="1800" dirty="0"/>
              <a:t>GV stosuje standardowe przepisy KSeF, w tym:</a:t>
            </a:r>
          </a:p>
          <a:p>
            <a:r>
              <a:rPr lang="pl-PL" sz="1800" dirty="0"/>
              <a:t>wystawianie faktur w trybie ONLINE lub OFFLINE (offline24, awaryjny lub w związku z niedostępnością systemu),</a:t>
            </a:r>
          </a:p>
          <a:p>
            <a:r>
              <a:rPr lang="pl-PL" sz="1800" dirty="0"/>
              <a:t>opatrzenie faktury kodem QR, a w przypadku faktury OFFLINE – dwoma kodami QR,</a:t>
            </a:r>
          </a:p>
          <a:p>
            <a:r>
              <a:rPr lang="pl-PL" sz="1800" dirty="0"/>
              <a:t>możliwość korzystania z funkcjonalności zgłaszania faktur scamowych i ukrywania faktur,</a:t>
            </a:r>
          </a:p>
          <a:p>
            <a:r>
              <a:rPr lang="pl-PL" sz="1800" dirty="0"/>
              <a:t>od 1 stycznia 2027 r. podawanie numeru KSeF lub zbiorczego identyfikatora płatności przy transakcjach między podatnikami czynnymi w ramach MPP.</a:t>
            </a:r>
          </a:p>
        </p:txBody>
      </p:sp>
      <p:pic>
        <p:nvPicPr>
          <p:cNvPr id="5" name="Obraz 4">
            <a:extLst>
              <a:ext uri="{FF2B5EF4-FFF2-40B4-BE49-F238E27FC236}">
                <a16:creationId xmlns:a16="http://schemas.microsoft.com/office/drawing/2014/main" id="{C5813029-959A-45B2-5692-E4AAE1DFE403}"/>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55813E5-41C6-5AD8-BF78-EE3DEC9B2A43}"/>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2C6FCD5-0FBA-4906-1632-1F1C224F0F6F}"/>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KSeF w grupie VAT</a:t>
            </a:r>
            <a:endParaRPr lang="en-US" sz="3600" b="1" dirty="0">
              <a:latin typeface="+mn-lt"/>
            </a:endParaRPr>
          </a:p>
        </p:txBody>
      </p:sp>
    </p:spTree>
    <p:extLst>
      <p:ext uri="{BB962C8B-B14F-4D97-AF65-F5344CB8AC3E}">
        <p14:creationId xmlns:p14="http://schemas.microsoft.com/office/powerpoint/2010/main" val="164699205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02EAC-9238-D78B-FEB0-2B8A20A105D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D3B1421-C731-4EFD-B72E-A2F6C47BBB08}"/>
              </a:ext>
            </a:extLst>
          </p:cNvPr>
          <p:cNvSpPr>
            <a:spLocks noGrp="1"/>
          </p:cNvSpPr>
          <p:nvPr>
            <p:ph idx="1"/>
          </p:nvPr>
        </p:nvSpPr>
        <p:spPr>
          <a:xfrm>
            <a:off x="838200" y="1825625"/>
            <a:ext cx="10515600" cy="4351338"/>
          </a:xfrm>
        </p:spPr>
        <p:txBody>
          <a:bodyPr>
            <a:noAutofit/>
          </a:bodyPr>
          <a:lstStyle/>
          <a:p>
            <a:pPr marL="0" indent="0">
              <a:buNone/>
            </a:pPr>
            <a:r>
              <a:rPr lang="pl-PL" sz="1800" dirty="0"/>
              <a:t>Przedstawiciel podatkowy wykonuje zadania związane z rozliczaniem VAT za podmiot zagraniczny, m.in. prowadzi ewidencję, sporządza deklaracje i informacje podsumowujące, oraz inne czynności wynikające z przepisów VAT, jeśli zostało to upoważnione w umowie.</a:t>
            </a:r>
          </a:p>
          <a:p>
            <a:pPr marL="0" indent="0">
              <a:buNone/>
            </a:pPr>
            <a:endParaRPr lang="pl-PL" sz="1800" dirty="0"/>
          </a:p>
          <a:p>
            <a:pPr marL="0" indent="0">
              <a:buNone/>
            </a:pPr>
            <a:r>
              <a:rPr lang="pl-PL" sz="1800" dirty="0"/>
              <a:t>Zgodnie z art. 106d ust. 2 ustawy faktury może wystawiać w imieniu podatnika upoważniona przez niego osoba trzecia, w tym przedstawiciel podatkowy. Przedstawiciel może korzystać ze standardowych modeli uprawnień KSeF, a dodatkowo posiada specjalne uprawnienie do wykonywania operacji przedstawiciela podatkowego – nadawane elektronicznie przez podatnika (Podmiot1) lub osobę uprawnioną do zarządzania uprawnieniami.</a:t>
            </a:r>
          </a:p>
          <a:p>
            <a:pPr marL="0" indent="0">
              <a:buNone/>
            </a:pPr>
            <a:endParaRPr lang="pl-PL" sz="1800" dirty="0"/>
          </a:p>
          <a:p>
            <a:pPr marL="0" indent="0">
              <a:buNone/>
            </a:pPr>
            <a:r>
              <a:rPr lang="pl-PL" sz="1800" dirty="0"/>
              <a:t>Po uzyskaniu uprawnienia przedstawiciel może samodzielnie wystawiać faktury sprzedażowe z NIP podatnika, który nadał uprawnienie. Wystawianie wymaga uwierzytelnienia w systemie (Podpis Zaufany lub kwalifikowany podpis elektroniczny).</a:t>
            </a:r>
          </a:p>
        </p:txBody>
      </p:sp>
      <p:pic>
        <p:nvPicPr>
          <p:cNvPr id="5" name="Obraz 4">
            <a:extLst>
              <a:ext uri="{FF2B5EF4-FFF2-40B4-BE49-F238E27FC236}">
                <a16:creationId xmlns:a16="http://schemas.microsoft.com/office/drawing/2014/main" id="{30329D50-B7DF-EC62-6865-50CF7875B32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11ACF44-0DF3-6AC4-982B-54695B5917CE}"/>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785188A6-34F7-C25F-FC93-663C80F4789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Przedstawiciel podatkowy</a:t>
            </a:r>
            <a:endParaRPr lang="en-US" sz="3600" b="1" dirty="0">
              <a:latin typeface="+mn-lt"/>
            </a:endParaRPr>
          </a:p>
        </p:txBody>
      </p:sp>
    </p:spTree>
    <p:extLst>
      <p:ext uri="{BB962C8B-B14F-4D97-AF65-F5344CB8AC3E}">
        <p14:creationId xmlns:p14="http://schemas.microsoft.com/office/powerpoint/2010/main" val="22044523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7FC58-B85C-6291-F984-DD45AE4F78D5}"/>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6A2E75D-9D30-7AAC-69EF-C328175770BD}"/>
              </a:ext>
            </a:extLst>
          </p:cNvPr>
          <p:cNvSpPr>
            <a:spLocks noGrp="1"/>
          </p:cNvSpPr>
          <p:nvPr>
            <p:ph idx="1"/>
          </p:nvPr>
        </p:nvSpPr>
        <p:spPr>
          <a:xfrm>
            <a:off x="838200" y="1825625"/>
            <a:ext cx="10515600" cy="4351338"/>
          </a:xfrm>
        </p:spPr>
        <p:txBody>
          <a:bodyPr>
            <a:noAutofit/>
          </a:bodyPr>
          <a:lstStyle/>
          <a:p>
            <a:pPr marL="0" indent="0">
              <a:buNone/>
            </a:pPr>
            <a:r>
              <a:rPr lang="pl-PL" sz="1800" dirty="0"/>
              <a:t>Faktury, w których przedstawiciel występuje jako PodmiotUpowazniony, mogą wystawiać również:</a:t>
            </a:r>
          </a:p>
          <a:p>
            <a:r>
              <a:rPr lang="pl-PL" sz="1800" dirty="0"/>
              <a:t>osoby lub podmioty mające uprawnienie do wystawiania faktur w imieniu podatnika będącego przedstawicielem,</a:t>
            </a:r>
          </a:p>
          <a:p>
            <a:r>
              <a:rPr lang="pl-PL" sz="1800" dirty="0"/>
              <a:t>osoby uprawnione pośrednio (klienci), którym przedstawiciel udzielił uprawnień.</a:t>
            </a:r>
          </a:p>
          <a:p>
            <a:pPr marL="0" indent="0">
              <a:buNone/>
            </a:pPr>
            <a:endParaRPr lang="pl-PL" sz="1800" dirty="0"/>
          </a:p>
          <a:p>
            <a:pPr marL="0" indent="0">
              <a:buNone/>
            </a:pPr>
            <a:r>
              <a:rPr lang="pl-PL" sz="1800" dirty="0"/>
              <a:t>Przedstawiciel ma dostęp tylko do faktur, w których jego dane (w tym NIP) znajdują się w elemencie PodmiotUpowazniony. Dostęp do tych faktur po uwierzytelnieniu może mieć również:</a:t>
            </a:r>
          </a:p>
          <a:p>
            <a:r>
              <a:rPr lang="pl-PL" sz="1800" dirty="0"/>
              <a:t>osoba lub podmiot uprawniony do dostępu w ramach standardowego modelu,</a:t>
            </a:r>
          </a:p>
          <a:p>
            <a:r>
              <a:rPr lang="pl-PL" sz="1800" dirty="0"/>
              <a:t>osoba uprawniona pośrednio (klient), która otrzymała uprawnienia od podmiotu wskazanego przez przedstawiciela.</a:t>
            </a:r>
          </a:p>
        </p:txBody>
      </p:sp>
      <p:pic>
        <p:nvPicPr>
          <p:cNvPr id="5" name="Obraz 4">
            <a:extLst>
              <a:ext uri="{FF2B5EF4-FFF2-40B4-BE49-F238E27FC236}">
                <a16:creationId xmlns:a16="http://schemas.microsoft.com/office/drawing/2014/main" id="{083767A3-A02E-7E06-0DA5-78AF061DDCE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3D057596-342E-937B-C8C8-48F52744785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9712A125-0A64-CFE2-090F-07047203CA4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Przedstawiciel podatkowy</a:t>
            </a:r>
            <a:endParaRPr lang="en-US" sz="3600" b="1" dirty="0">
              <a:latin typeface="+mn-lt"/>
            </a:endParaRPr>
          </a:p>
        </p:txBody>
      </p:sp>
    </p:spTree>
    <p:extLst>
      <p:ext uri="{BB962C8B-B14F-4D97-AF65-F5344CB8AC3E}">
        <p14:creationId xmlns:p14="http://schemas.microsoft.com/office/powerpoint/2010/main" val="4734517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1F1F-D98C-D7A4-F699-CAC72E145670}"/>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E70C4BA5-DE8F-E40A-55D3-7683D6DE23A1}"/>
              </a:ext>
            </a:extLst>
          </p:cNvPr>
          <p:cNvSpPr>
            <a:spLocks noGrp="1"/>
          </p:cNvSpPr>
          <p:nvPr>
            <p:ph idx="1"/>
          </p:nvPr>
        </p:nvSpPr>
        <p:spPr>
          <a:xfrm>
            <a:off x="838200" y="1825625"/>
            <a:ext cx="10515600" cy="4351338"/>
          </a:xfrm>
        </p:spPr>
        <p:txBody>
          <a:bodyPr>
            <a:noAutofit/>
          </a:bodyPr>
          <a:lstStyle/>
          <a:p>
            <a:pPr marL="0" indent="0">
              <a:buNone/>
            </a:pPr>
            <a:r>
              <a:rPr lang="pl-PL" sz="1800" dirty="0"/>
              <a:t>Komornicy sądowi, wykonujący czynności egzekucyjne na podstawie Kodeksu postępowania cywilnego, są płatnikami podatku od dostawy towarów należących do dłużnika lub posiadanych przez niego niezgodnie z prawem. W związku z tym faktury w imieniu i na rzecz dłużnika wystawiają komornicy.</a:t>
            </a:r>
          </a:p>
          <a:p>
            <a:pPr marL="0" indent="0">
              <a:buNone/>
            </a:pPr>
            <a:endParaRPr lang="pl-PL" sz="1800" dirty="0"/>
          </a:p>
          <a:p>
            <a:pPr marL="0" indent="0">
              <a:buNone/>
            </a:pPr>
            <a:r>
              <a:rPr lang="pl-PL" sz="1800" dirty="0"/>
              <a:t>W KSeF komornik sądowy posiada uprawnienia do:</a:t>
            </a:r>
          </a:p>
          <a:p>
            <a:r>
              <a:rPr lang="pl-PL" sz="1800" dirty="0"/>
              <a:t>zarządzania uprawnieniami,</a:t>
            </a:r>
          </a:p>
          <a:p>
            <a:r>
              <a:rPr lang="pl-PL" sz="1800" dirty="0"/>
              <a:t>wystawiania faktur w imieniu i na rzecz dłużnika,</a:t>
            </a:r>
          </a:p>
          <a:p>
            <a:r>
              <a:rPr lang="pl-PL" sz="1800" dirty="0"/>
              <a:t>dostępu do faktur wystawionych w imieniu i na rzecz dłużnika.</a:t>
            </a:r>
          </a:p>
          <a:p>
            <a:pPr marL="0" indent="0">
              <a:buNone/>
            </a:pPr>
            <a:endParaRPr lang="pl-PL" sz="1800" dirty="0"/>
          </a:p>
          <a:p>
            <a:pPr marL="0" indent="0">
              <a:buNone/>
            </a:pPr>
            <a:r>
              <a:rPr lang="pl-PL" sz="1800" dirty="0"/>
              <a:t>Uprawnienie do operacji egzekucyjnych przypisane jest komornikowi na zasadzie uprawnienia właścicielskiego (domyślnie do jego NIP). Pozwala to wystawiać faktury, w których jako sprzedawca (Podmiot1) może figurować dowolny NIP, bez konieczności uzyskania wcześniejszych uprawnień od sprzedawcy.</a:t>
            </a:r>
          </a:p>
        </p:txBody>
      </p:sp>
      <p:pic>
        <p:nvPicPr>
          <p:cNvPr id="5" name="Obraz 4">
            <a:extLst>
              <a:ext uri="{FF2B5EF4-FFF2-40B4-BE49-F238E27FC236}">
                <a16:creationId xmlns:a16="http://schemas.microsoft.com/office/drawing/2014/main" id="{B0BC7A96-3522-5933-C72C-DE1862A9BC4C}"/>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A1209A6B-D302-5E4D-0D00-E5AE55AB5446}"/>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CEBB9AE4-6C2A-A6A6-81DD-D4EC38580B8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Komornik sądowy</a:t>
            </a:r>
            <a:endParaRPr lang="en-US" sz="3600" b="1" dirty="0">
              <a:latin typeface="+mn-lt"/>
            </a:endParaRPr>
          </a:p>
        </p:txBody>
      </p:sp>
    </p:spTree>
    <p:extLst>
      <p:ext uri="{BB962C8B-B14F-4D97-AF65-F5344CB8AC3E}">
        <p14:creationId xmlns:p14="http://schemas.microsoft.com/office/powerpoint/2010/main" val="42022535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D73B1-AAF2-F1C0-2605-97439EE1EC3A}"/>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A993407-34BA-CEF1-98B3-08305133BA2D}"/>
              </a:ext>
            </a:extLst>
          </p:cNvPr>
          <p:cNvSpPr>
            <a:spLocks noGrp="1"/>
          </p:cNvSpPr>
          <p:nvPr>
            <p:ph idx="1"/>
          </p:nvPr>
        </p:nvSpPr>
        <p:spPr>
          <a:xfrm>
            <a:off x="838200" y="1825625"/>
            <a:ext cx="10515600" cy="4351338"/>
          </a:xfrm>
        </p:spPr>
        <p:txBody>
          <a:bodyPr>
            <a:noAutofit/>
          </a:bodyPr>
          <a:lstStyle/>
          <a:p>
            <a:pPr marL="0" indent="0">
              <a:buNone/>
            </a:pPr>
            <a:r>
              <a:rPr lang="pl-PL" sz="1800" dirty="0"/>
              <a:t>Po uwierzytelnieniu w KSeF komornik może:</a:t>
            </a:r>
          </a:p>
          <a:p>
            <a:r>
              <a:rPr lang="pl-PL" sz="1800" dirty="0"/>
              <a:t>nadać uprawnienie do operacji egzekucyjnych innej osobie fizycznej,</a:t>
            </a:r>
          </a:p>
          <a:p>
            <a:r>
              <a:rPr lang="pl-PL" sz="1800" dirty="0"/>
              <a:t>nadać uprawnienie do zarządzania uprawnieniami innej osobie fizycznej, która następnie może delegować uprawnienia do operacji egzekucyjnych.</a:t>
            </a:r>
          </a:p>
          <a:p>
            <a:pPr marL="0" indent="0">
              <a:buNone/>
            </a:pPr>
            <a:endParaRPr lang="pl-PL" sz="1800" dirty="0"/>
          </a:p>
          <a:p>
            <a:pPr marL="0" indent="0">
              <a:buNone/>
            </a:pPr>
            <a:r>
              <a:rPr lang="pl-PL" sz="1800" dirty="0"/>
              <a:t>Komornik oraz osoby przez niego uprawnione nie mają wglądu w:</a:t>
            </a:r>
          </a:p>
          <a:p>
            <a:r>
              <a:rPr lang="pl-PL" sz="1800" dirty="0"/>
              <a:t>uprawnienia nadane przez dłużnika w KSeF,</a:t>
            </a:r>
          </a:p>
          <a:p>
            <a:r>
              <a:rPr lang="pl-PL" sz="1800" dirty="0"/>
              <a:t>faktury wystawione przez dłużnika lub osoby przez niego uprawnione.</a:t>
            </a:r>
          </a:p>
        </p:txBody>
      </p:sp>
      <p:pic>
        <p:nvPicPr>
          <p:cNvPr id="5" name="Obraz 4">
            <a:extLst>
              <a:ext uri="{FF2B5EF4-FFF2-40B4-BE49-F238E27FC236}">
                <a16:creationId xmlns:a16="http://schemas.microsoft.com/office/drawing/2014/main" id="{4D185957-87F3-EBC3-2E2E-64F8D268E8EE}"/>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B22C3746-92DB-2662-C0B7-2E4506EC8F0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A76E2C81-3FC8-8C12-6AB6-A47A600B043E}"/>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Komornik sądowy</a:t>
            </a:r>
            <a:endParaRPr lang="en-US" sz="3600" b="1" dirty="0">
              <a:latin typeface="+mn-lt"/>
            </a:endParaRPr>
          </a:p>
        </p:txBody>
      </p:sp>
    </p:spTree>
    <p:extLst>
      <p:ext uri="{BB962C8B-B14F-4D97-AF65-F5344CB8AC3E}">
        <p14:creationId xmlns:p14="http://schemas.microsoft.com/office/powerpoint/2010/main" val="85837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C495A-C081-3B3F-CD30-173EEA89E6CE}"/>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E0242E7-B8DA-4478-B381-F427692F1C69}"/>
              </a:ext>
            </a:extLst>
          </p:cNvPr>
          <p:cNvSpPr>
            <a:spLocks noGrp="1"/>
          </p:cNvSpPr>
          <p:nvPr>
            <p:ph idx="1"/>
          </p:nvPr>
        </p:nvSpPr>
        <p:spPr>
          <a:xfrm>
            <a:off x="838200" y="1825625"/>
            <a:ext cx="10515600" cy="4351338"/>
          </a:xfrm>
        </p:spPr>
        <p:txBody>
          <a:bodyPr>
            <a:normAutofit fontScale="70000" lnSpcReduction="20000"/>
          </a:bodyPr>
          <a:lstStyle/>
          <a:p>
            <a:pPr marL="0" indent="0">
              <a:buNone/>
            </a:pPr>
            <a:r>
              <a:rPr lang="pl-PL" sz="2400" dirty="0"/>
              <a:t>Aby korzystać z KSeF konieczne jest uwierzytelnienie i weryfikacja posiadanych uprawnień. Uwierzytelnienie pozwala potwierdzić tożsamość osoby fizycznej lub podmiotu uzyskującego dostęp do systemu, dzięki czemu działania wykonywane w KSeF nie są anonimowe.</a:t>
            </a:r>
          </a:p>
          <a:p>
            <a:pPr marL="0" indent="0">
              <a:buNone/>
            </a:pPr>
            <a:endParaRPr lang="pl-PL" sz="2400" dirty="0"/>
          </a:p>
          <a:p>
            <a:pPr marL="0" indent="0">
              <a:buNone/>
            </a:pPr>
            <a:r>
              <a:rPr lang="pl-PL" sz="2400" dirty="0"/>
              <a:t>Do końca 2026 r. uwierzytelnienie podmiotów korzystających z KSeF może odbywać się za pomocą jednej z metod określonych w rozporządzeniu:</a:t>
            </a:r>
          </a:p>
          <a:p>
            <a:r>
              <a:rPr lang="pl-PL" sz="2400" dirty="0"/>
              <a:t>Podpis Zaufany, a od 1 kwietnia 2026 r. środek identyfikacji elektronicznej wydany w systemie identyfikacji elektronicznej przyłączonym do węzła krajowego (SSO),</a:t>
            </a:r>
          </a:p>
          <a:p>
            <a:r>
              <a:rPr lang="pl-PL" sz="2400" dirty="0"/>
              <a:t>Dane weryfikowane kwalifikowanym podpisem elektronicznym, umożliwiające identyfikację i uwierzytelnienie w celu korzystania z KSEF,</a:t>
            </a:r>
          </a:p>
          <a:p>
            <a:r>
              <a:rPr lang="pl-PL" sz="2400" dirty="0"/>
              <a:t>Dane weryfikowane kwalifikowaną pieczęcią elektroniczną, umożliwiające identyfikację i uwierzytelnienie w KSeF,</a:t>
            </a:r>
          </a:p>
          <a:p>
            <a:r>
              <a:rPr lang="pl-PL" sz="2400" dirty="0"/>
              <a:t>Certyfikat KSeF, wytworzony po uwierzytelnieniu podatnika lub podmiotu uprawnionego i weryfikacji jego uprawnień.</a:t>
            </a:r>
          </a:p>
          <a:p>
            <a:pPr marL="0" indent="0">
              <a:buNone/>
            </a:pPr>
            <a:endParaRPr lang="pl-PL" sz="2400" dirty="0"/>
          </a:p>
          <a:p>
            <a:pPr marL="0" indent="0">
              <a:buNone/>
            </a:pPr>
            <a:r>
              <a:rPr lang="pl-PL" sz="2400" dirty="0"/>
              <a:t>Dodatkowo, do końca 2026 r. możliwe jest uwierzytelnianie za pomocą tzw. tokenu, czyli wygenerowanego w systemie ciągu znaków, przypisanego do podatnika lub podmiotu uprawnionego wraz z jego uprawnieniami.</a:t>
            </a:r>
          </a:p>
        </p:txBody>
      </p:sp>
      <p:pic>
        <p:nvPicPr>
          <p:cNvPr id="5" name="Obraz 4">
            <a:extLst>
              <a:ext uri="{FF2B5EF4-FFF2-40B4-BE49-F238E27FC236}">
                <a16:creationId xmlns:a16="http://schemas.microsoft.com/office/drawing/2014/main" id="{AFB4EB7A-F714-74B5-934A-0CD07889DFF0}"/>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19919076-6242-42F0-2B53-81A8A55FB1C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DC53C020-A78E-38D1-4FDB-EFEEF91116B1}"/>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Uwierzytelnianie z KSeF</a:t>
            </a:r>
            <a:endParaRPr lang="en-US" sz="3600" b="1" dirty="0">
              <a:latin typeface="+mn-lt"/>
            </a:endParaRPr>
          </a:p>
        </p:txBody>
      </p:sp>
    </p:spTree>
    <p:extLst>
      <p:ext uri="{BB962C8B-B14F-4D97-AF65-F5344CB8AC3E}">
        <p14:creationId xmlns:p14="http://schemas.microsoft.com/office/powerpoint/2010/main" val="7068029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18EC5-9AAE-AE22-71FF-79AB47E5A766}"/>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60F7875-E924-08F2-F8AD-80EFE433EB52}"/>
              </a:ext>
            </a:extLst>
          </p:cNvPr>
          <p:cNvSpPr>
            <a:spLocks noGrp="1"/>
          </p:cNvSpPr>
          <p:nvPr>
            <p:ph idx="1"/>
          </p:nvPr>
        </p:nvSpPr>
        <p:spPr>
          <a:xfrm>
            <a:off x="838200" y="1825625"/>
            <a:ext cx="10515600" cy="4351338"/>
          </a:xfrm>
        </p:spPr>
        <p:txBody>
          <a:bodyPr>
            <a:noAutofit/>
          </a:bodyPr>
          <a:lstStyle/>
          <a:p>
            <a:pPr marL="0" indent="0">
              <a:buNone/>
            </a:pPr>
            <a:r>
              <a:rPr lang="pl-PL" sz="1800" dirty="0"/>
              <a:t>Organy egzekucyjne, wykonujące czynności egzekucyjne na podstawie ustawy o postępowaniu egzekucyjnym w administracji, są płatnikami podatku od dostawy towarów należących do dłużnika lub posiadanych przez niego niezgodnie z prawem. Faktury w imieniu i na rzecz dłużnika wystawiają organy egzekucyjne.</a:t>
            </a:r>
          </a:p>
          <a:p>
            <a:pPr marL="0" indent="0">
              <a:buNone/>
            </a:pPr>
            <a:endParaRPr lang="pl-PL" sz="1800" dirty="0"/>
          </a:p>
          <a:p>
            <a:pPr marL="0" indent="0">
              <a:buNone/>
            </a:pPr>
            <a:r>
              <a:rPr lang="pl-PL" sz="1800" dirty="0"/>
              <a:t>Aby uzyskać uprawnienia do operacji egzekucyjnych w KSeF, organ egzekucyjny musi złożyć zawiadomienie ZAW-FA, wskazując w nim:</a:t>
            </a:r>
          </a:p>
          <a:p>
            <a:r>
              <a:rPr lang="pl-PL" sz="1800" dirty="0"/>
              <a:t>że jest organem egzekucyjnym,</a:t>
            </a:r>
          </a:p>
          <a:p>
            <a:r>
              <a:rPr lang="pl-PL" sz="1800" dirty="0"/>
              <a:t>że nie jest osobą fizyczną (część B1).</a:t>
            </a:r>
          </a:p>
          <a:p>
            <a:pPr marL="0" indent="0">
              <a:buNone/>
            </a:pPr>
            <a:endParaRPr lang="pl-PL" sz="1800" dirty="0"/>
          </a:p>
          <a:p>
            <a:pPr marL="0" indent="0">
              <a:buNone/>
            </a:pPr>
            <a:r>
              <a:rPr lang="pl-PL" sz="1800" dirty="0"/>
              <a:t>Po wprowadzeniu danych z ZAW-FA organ otrzymuje uprawnienia do:</a:t>
            </a:r>
          </a:p>
          <a:p>
            <a:r>
              <a:rPr lang="pl-PL" sz="1800" dirty="0"/>
              <a:t>zarządzania uprawnieniami,</a:t>
            </a:r>
          </a:p>
          <a:p>
            <a:r>
              <a:rPr lang="pl-PL" sz="1800" dirty="0"/>
              <a:t>wystawiania faktur w imieniu i na rzecz dłużnika,</a:t>
            </a:r>
          </a:p>
          <a:p>
            <a:r>
              <a:rPr lang="pl-PL" sz="1800" dirty="0"/>
              <a:t>dostępu do faktur wystawionych w imieniu i na rzecz dłużnika.</a:t>
            </a:r>
          </a:p>
        </p:txBody>
      </p:sp>
      <p:pic>
        <p:nvPicPr>
          <p:cNvPr id="5" name="Obraz 4">
            <a:extLst>
              <a:ext uri="{FF2B5EF4-FFF2-40B4-BE49-F238E27FC236}">
                <a16:creationId xmlns:a16="http://schemas.microsoft.com/office/drawing/2014/main" id="{DE600F6F-DDC5-A760-2E89-63B2FDD4FB3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C68DDE2F-AE55-6E8C-815A-1433AFF2489F}"/>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BF194EF8-BDF5-7749-EB53-F0CB36CEA025}"/>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Organ egzekucyjny</a:t>
            </a:r>
            <a:endParaRPr lang="en-US" sz="3600" b="1" dirty="0">
              <a:latin typeface="+mn-lt"/>
            </a:endParaRPr>
          </a:p>
        </p:txBody>
      </p:sp>
    </p:spTree>
    <p:extLst>
      <p:ext uri="{BB962C8B-B14F-4D97-AF65-F5344CB8AC3E}">
        <p14:creationId xmlns:p14="http://schemas.microsoft.com/office/powerpoint/2010/main" val="35719573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1800" dirty="0"/>
              <a:t>Uprawniona przez organ egzekucyjny osoba fizyczna, po uwierzytelnieniu w KSeF w kontekście NIP urzędu obsługującego organ, może:</a:t>
            </a:r>
          </a:p>
          <a:p>
            <a:r>
              <a:rPr lang="pl-PL" sz="1800" dirty="0"/>
              <a:t>zarządzać uprawnieniami (w tym nadawać uprawnienia do operacji egzekucyjnych innym osobom),</a:t>
            </a:r>
          </a:p>
          <a:p>
            <a:r>
              <a:rPr lang="pl-PL" sz="1800" dirty="0"/>
              <a:t>wystawiać faktury w imieniu i na rzecz dłużnika,</a:t>
            </a:r>
          </a:p>
          <a:p>
            <a:r>
              <a:rPr lang="pl-PL" sz="1800" dirty="0"/>
              <a:t>mieć dostęp do faktur wystawionych w imieniu i na rzecz dłużnika.</a:t>
            </a:r>
          </a:p>
          <a:p>
            <a:pPr marL="0" indent="0">
              <a:buNone/>
            </a:pPr>
            <a:endParaRPr lang="pl-PL" sz="1800" dirty="0"/>
          </a:p>
          <a:p>
            <a:pPr marL="0" indent="0">
              <a:buNone/>
            </a:pPr>
            <a:r>
              <a:rPr lang="pl-PL" sz="1800" dirty="0"/>
              <a:t>Po uwierzytelnieniu (kwalifikowana pieczęć elektroniczna organu lub podpis kwalifikowany osoby fizycznej) możliwe jest wystawianie faktur, w których jako sprzedawca (Podmiot1) może figurować dowolny NIP, bez konieczności wcześniejszego uzyskania uprawnień od sprzedawcy.</a:t>
            </a:r>
          </a:p>
          <a:p>
            <a:pPr marL="0" indent="0">
              <a:buNone/>
            </a:pPr>
            <a:endParaRPr lang="pl-PL" sz="1800" dirty="0"/>
          </a:p>
          <a:p>
            <a:pPr marL="0" indent="0">
              <a:buNone/>
            </a:pPr>
            <a:r>
              <a:rPr lang="pl-PL" sz="1800" dirty="0"/>
              <a:t>Organ egzekucyjny oraz uprawniona przez niego osoba nie mają wglądu w:</a:t>
            </a:r>
          </a:p>
          <a:p>
            <a:r>
              <a:rPr lang="pl-PL" sz="1800" dirty="0"/>
              <a:t>uprawnienia nadane przez dłużnika w KSeF,</a:t>
            </a:r>
          </a:p>
          <a:p>
            <a:r>
              <a:rPr lang="pl-PL" sz="1800" dirty="0"/>
              <a:t>faktury wystawione przez dłużnika lub osoby przez niego uprawnione.</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Organ egzekucyjny</a:t>
            </a:r>
            <a:endParaRPr lang="en-US" sz="36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Prawo do odliczenia podatku naliczonego z faktury wystawionej poza KSeF powstawać będzie w okresie, w którym powstał obowiązek podatkowy  z tytułu danej czynności, nie wcześniej jednak niż w okresie, w którym podatnik otrzymał fakturę.</a:t>
            </a:r>
          </a:p>
          <a:p>
            <a:pPr marL="0" indent="0">
              <a:buNone/>
            </a:pPr>
            <a:endParaRPr lang="pl-PL" sz="2000" dirty="0"/>
          </a:p>
          <a:p>
            <a:pPr marL="0" indent="0">
              <a:buNone/>
            </a:pPr>
            <a:r>
              <a:rPr lang="pl-PL" sz="2000" dirty="0"/>
              <a:t>W przypadku faktur wystawionych poza KSeF moment ten jest datą faktycznego otrzymania przez nabywcę faktury poza KSeF. Powstanie prawa do obniżenia kwoty podatku należnego o kwotę podatku naliczonego powstaje zgodnie z zasadami przewidzianymi w art. 86 ustawy o VAT.</a:t>
            </a:r>
          </a:p>
          <a:p>
            <a:pPr marL="0" indent="0">
              <a:buNone/>
            </a:pPr>
            <a:endParaRPr lang="pl-PL" sz="2000" dirty="0"/>
          </a:p>
          <a:p>
            <a:pPr marL="0" indent="0">
              <a:buNone/>
            </a:pPr>
            <a:r>
              <a:rPr lang="pl-PL" sz="2000" dirty="0"/>
              <a:t>W zakresie realizacji prawa do odliczenia podatku naliczonego z faktur, które pomimo obowiązku fakturowania w KSeF zostaną wystawione poza KSeF, prawo to będzie nadal zapewnione, pod warunkiem spełnienia przesłanek materialnych odliczenia, o których mowa  w art. 86 ustawy oraz niezaistnienia przesłanek negatywnych zgodnie z art. 88 ustawy.</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Odliczenie podatku VAT z faktur wystawionych poza KSeF</a:t>
            </a:r>
            <a:endParaRPr lang="en-US" sz="36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W praktyce problem pojawia się wtedy, gdy podatnik otrzymuje fakturę elektroniczną, odlicza z niej VAT, a za jakiś czas ten sam dokument zostaje przesłany do KSeF i otrzymuje numer identyfikacyjny. Powstaje wówczas wątpliwość, czy odliczenie dokonane wcześniej jest prawidłowe, czy też konieczna jest korekta i przesunięcie odliczenia na moment nadania numeru KSeF.</a:t>
            </a:r>
          </a:p>
          <a:p>
            <a:pPr marL="0" indent="0">
              <a:buNone/>
            </a:pPr>
            <a:endParaRPr lang="pl-PL" sz="2000" dirty="0"/>
          </a:p>
          <a:p>
            <a:pPr marL="0" indent="0">
              <a:buNone/>
            </a:pPr>
            <a:r>
              <a:rPr lang="pl-PL" sz="2000" dirty="0"/>
              <a:t>W tym zakresie należy rozróżnić dwa podstawowe przypadki.</a:t>
            </a:r>
          </a:p>
          <a:p>
            <a:pPr marL="0" indent="0">
              <a:buNone/>
            </a:pPr>
            <a:r>
              <a:rPr lang="pl-PL" sz="2000" dirty="0"/>
              <a:t>Pierwszy dotyczy zwykłej faktury elektronicznej wystawionej poza KSeF, która nie spełnia wymogów faktury ustrukturyzowanej i nigdy nie trafi do systemu. W takiej sytuacji prawo do odliczenia powstaje w momencie faktycznego otrzymania dokumentu i nie ma podstaw do późniejszej korekty.</a:t>
            </a:r>
          </a:p>
          <a:p>
            <a:pPr marL="0" indent="0">
              <a:buNone/>
            </a:pPr>
            <a:endParaRPr lang="pl-PL" sz="2000" dirty="0"/>
          </a:p>
          <a:p>
            <a:pPr marL="0" indent="0">
              <a:buNone/>
            </a:pPr>
            <a:r>
              <a:rPr lang="pl-PL" sz="2000" dirty="0"/>
              <a:t>Drugi przypadek dotyczy faktur wystawianych w trybie offline, które są przygotowywane według wzoru KSeF i muszą zostać następnie przesłane do systemu. Co do zasady, prawo do odliczenia powstaje wówczas w dacie nadania numeru KSeF, czyli w momencie formalnego otrzymania faktury w systemie.</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Podwójnie wystawiona faktura</a:t>
            </a:r>
            <a:endParaRPr lang="en-US" sz="36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W praktyce zdarzają się sytuacje, w których nabywca otrzymuje fakturę w trybie offline jeszcze przed jej przesłaniem do KSeF. Jest to działanie nieprawidłowe po stronie sprzedawcy, ponieważ faktura powinna najpierw trafić do systemu. Otrzymany dokument nie spełnia wówczas w pełni wymogów formalnych faktury ustrukturyzowanej.</a:t>
            </a:r>
          </a:p>
          <a:p>
            <a:pPr marL="0" indent="0">
              <a:buNone/>
            </a:pPr>
            <a:r>
              <a:rPr lang="pl-PL" sz="2000" dirty="0"/>
              <a:t>Mimo naruszeń po stronie wystawcy, nabywca nie powinien ponosić negatywnych konsekwencji tych błędów. Jeżeli otrzymał dokument i spełnione są pozostałe warunki odliczenia, zachowuje prawo do odliczenia VAT w dacie faktycznego otrzymania faktury, bez konieczności późniejszej korekty.</a:t>
            </a:r>
          </a:p>
          <a:p>
            <a:pPr marL="0" indent="0">
              <a:buNone/>
            </a:pPr>
            <a:r>
              <a:rPr lang="pl-PL" sz="2000" dirty="0"/>
              <a:t>Z punktu widzenia bezpieczeństwa podatkowego istotne jest zachowanie należytej staranności, w szczególności weryfikowanie faktur w KSeF oraz pozyskiwanie ich wersji systemowej. Faktura dostępna w KSeF potwierdza prawidłowość działania sprzedawcy i ogranicza ryzyko sporów z organami.</a:t>
            </a:r>
          </a:p>
          <a:p>
            <a:pPr marL="0" indent="0">
              <a:buNone/>
            </a:pPr>
            <a:r>
              <a:rPr lang="pl-PL" sz="2000" dirty="0"/>
              <a:t>Znaczenie ma również okres przejściowy funkcjonowania KSeF. Do końca 2026 roku podatnicy nie będą karani za błędy techniczne związane z systemem, a obowiązek jego stosowania jest wprowadzany stopniowo.</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rmAutofit/>
          </a:bodyPr>
          <a:lstStyle/>
          <a:p>
            <a:pPr algn="ctr"/>
            <a:r>
              <a:rPr lang="pl-PL" sz="3200" b="1" dirty="0">
                <a:latin typeface="+mn-lt"/>
              </a:rPr>
              <a:t>Podwójnie wystawiona faktura</a:t>
            </a:r>
            <a:endParaRPr lang="en-US" sz="36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Obowiązku wystawiania faktur ustrukturyzowanych nie ma w przypadku:</a:t>
            </a:r>
          </a:p>
          <a:p>
            <a:pPr marL="0" indent="0">
              <a:buNone/>
            </a:pPr>
            <a:r>
              <a:rPr lang="pl-PL" sz="2000" dirty="0"/>
              <a:t>1) świadczenia usług przejazdu autostradą płatną, udokumentowanych fakturami zawierającymi zakres danych węższy niż określony w art. 106e ustawy z dnia 11 marca 2004 r. o podatku od towarów i usług, zwanej dalej "ustawą", zgodnie z przepisami wydanymi na podstawie art. 106o ustawy, wystawianymi przez podatników podatku od towarów i usług uprawnionych do świadczenia tych usług oraz przez podmioty działające w imieniu i na rzecz podatnika lub upoważnione przez niego osoby trzecie;</a:t>
            </a:r>
          </a:p>
          <a:p>
            <a:pPr marL="0" indent="0">
              <a:buNone/>
            </a:pPr>
            <a:r>
              <a:rPr lang="pl-PL" sz="2000" dirty="0"/>
              <a:t>2) świadczenia usług przewozu osób na dowolną odległość: kolejami normalnotorowymi, taborem samochodowym, statkami pełnomorskimi, środkami transportu żeglugi śródlądowej i przybrzeżnej, promami, samolotami i śmigłowcami, udokumentowanych fakturami w formie biletu jednorazowego zawierającymi zakres danych węższy niż określony w art. 106e ustawy, zgodnie z przepisami wydanymi na podstawie art. 106o ustawy, wystawianymi przez podatników podatku od towarów i usług uprawnionych do świadczenia tych usług oraz przez podmioty działające w imieniu i na rzecz podatnika lub upoważnione przez niego osoby trzecie;</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2400" b="1" dirty="0">
                <a:latin typeface="+mn-lt"/>
              </a:rPr>
              <a:t>Przypadki, w których nie ma obowiązku wystawiania faktur ustrukturyzowanych</a:t>
            </a:r>
            <a:endParaRPr lang="en-US" sz="24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3) świadczenia usług w zakresie kontroli i nadzoru ruchu lotniczego, za które są pobierane opłaty trasowe, udokumentowanych fakturami wystawianymi za okresy miesięczne przez Centralne Biuro Opłat Trasowych (CRCO) Europejskiej Organizacji do Spraw Bezpieczeństwa Żeglugi Powietrznej (EUROCONTROL) w imieniu Polskiej Agencji Żeglugi Powietrznej;</a:t>
            </a:r>
          </a:p>
          <a:p>
            <a:pPr marL="0" indent="0">
              <a:buNone/>
            </a:pPr>
            <a:r>
              <a:rPr lang="pl-PL" sz="2000" dirty="0"/>
              <a:t>4) świadczenia usług zwolnionych od podatku od towarów i usług na podstawie art. 43 ust. 1 pkt 7 i 37-41 ustawy, udokumentowanych fakturami zawierającymi zakres danych węższy niż określony w art. 106e ustawy, zgodnie z przepisami wydanymi na podstawie art. 106o ustawy;</a:t>
            </a:r>
          </a:p>
          <a:p>
            <a:pPr marL="0" indent="0">
              <a:buNone/>
            </a:pPr>
            <a:r>
              <a:rPr lang="pl-PL" sz="2000" dirty="0"/>
              <a:t>5) dostawy towarów i świadczenia usług, udokumentowanych fakturami wystawianymi przez nabywcę towarów lub usług zgodnie z art. 106d ust. 1 ustawy, jeżeli nabywca towarów lub usług nie jest zidentyfikowany na potrzeby danej czynności za pomocą numeru identyfikacji podatkowej (NIP);</a:t>
            </a:r>
          </a:p>
          <a:p>
            <a:pPr marL="0" indent="0">
              <a:buNone/>
            </a:pPr>
            <a:r>
              <a:rPr lang="pl-PL" sz="2000" dirty="0"/>
              <a:t>6) dostawy towarów i świadczenia usług, udokumentowanych fakturami wystawianymi przez nabywcę towarów lub usług zgodnie z art. 106d ust. 1 ustawy, jeżeli podatnik, który upoważnił nabywcę towarów lub usług do wystawiania faktur w jego imieniu i na jego rzecz, nie jest zidentyfikowany na potrzeby danej czynności za pomocą numeru identyfikacji podatkowej (NIP).</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2400" b="1" dirty="0">
                <a:latin typeface="+mn-lt"/>
              </a:rPr>
              <a:t>Przypadki, w których nie ma obowiązku wystawiania faktur ustrukturyzowanych</a:t>
            </a:r>
            <a:endParaRPr lang="en-US" sz="24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Zgodnie z ustawami wprowadzającymi KSeF oraz art. 106ni ustawy o VAT, naczelnik urzędu skarbowego będzie mógł nakładać kary pieniężne m.in. za:</a:t>
            </a:r>
          </a:p>
          <a:p>
            <a:pPr marL="457200" indent="-457200">
              <a:buAutoNum type="arabicPeriod"/>
            </a:pPr>
            <a:r>
              <a:rPr lang="pl-PL" sz="2000" dirty="0"/>
              <a:t>Niewystawienie faktur w KSeF,</a:t>
            </a:r>
          </a:p>
          <a:p>
            <a:pPr marL="457200" indent="-457200">
              <a:buAutoNum type="arabicPeriod"/>
            </a:pPr>
            <a:r>
              <a:rPr lang="pl-PL" sz="2000" dirty="0"/>
              <a:t>Wystawienie faktur niezgodnie z udostępnionym wzorem (np. w okresie awarii lub niedostępności KSeF),</a:t>
            </a:r>
          </a:p>
          <a:p>
            <a:pPr marL="457200" indent="-457200">
              <a:buAutoNum type="arabicPeriod"/>
            </a:pPr>
            <a:r>
              <a:rPr lang="pl-PL" sz="2000" dirty="0"/>
              <a:t>Nieterminowe przesłanie faktur do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Kary za brak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000" dirty="0"/>
              <a:t>Przepisy dotyczące kar pieniężnych wejdą w życie dopiero od 1 stycznia 2027 r., co oznacza, że w 2026 r. obowiązywać będzie okres przejściowy bez sankcji finansowych.</a:t>
            </a:r>
          </a:p>
          <a:p>
            <a:pPr marL="0" indent="0">
              <a:buNone/>
            </a:pPr>
            <a:r>
              <a:rPr lang="pl-PL" sz="2000" dirty="0"/>
              <a:t>Bak sankcji w 2026 r. nie oznacza braku obowiązku korzystania z KSeF. Obowiązek wystawiania faktur w systemie obowiązuje zgodnie z harmonogramem (od 1 lutego /  1 kwietnia 2026 r.).</a:t>
            </a:r>
          </a:p>
          <a:p>
            <a:pPr marL="0" indent="0">
              <a:buNone/>
            </a:pPr>
            <a:r>
              <a:rPr lang="pl-PL" sz="2000" dirty="0"/>
              <a:t>Od tego momentu podstawowym sposobem wystawiania i odbierania faktur jest KSeF, a wystawianie faktur poza systemem będzie dopuszczalne wyłącznie w ściśle określonych przypadkach.</a:t>
            </a:r>
          </a:p>
          <a:p>
            <a:pPr marL="0" indent="0">
              <a:buNone/>
            </a:pPr>
            <a:endParaRPr lang="pl-PL" sz="2000" dirty="0"/>
          </a:p>
          <a:p>
            <a:pPr marL="0" indent="0">
              <a:buNone/>
            </a:pPr>
            <a:r>
              <a:rPr lang="pl-PL" sz="2000" dirty="0"/>
              <a:t>W mocy pozostają również przepisy Kodeksu karnego skarbowego, przewidujące kary za nierzetelne wystawianie faktur lub niewystawienie faktur w ogóle – w szczególności art. 62 KKS, obejmujący m.in. nierzetelne fakturowanie, odmowę wydania faktury czy inne uchybienia wynikające z procedur rachunkowych.</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Kary za brak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FE15E-4B86-301B-FAF3-491E23E8C037}"/>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D4D91711-44D8-DE28-38B5-AE8CF2B5A7F6}"/>
              </a:ext>
            </a:extLst>
          </p:cNvPr>
          <p:cNvSpPr>
            <a:spLocks noGrp="1"/>
          </p:cNvSpPr>
          <p:nvPr>
            <p:ph idx="1"/>
          </p:nvPr>
        </p:nvSpPr>
        <p:spPr>
          <a:xfrm>
            <a:off x="838200" y="1825625"/>
            <a:ext cx="10515600" cy="4351338"/>
          </a:xfrm>
        </p:spPr>
        <p:txBody>
          <a:bodyPr>
            <a:noAutofit/>
          </a:bodyPr>
          <a:lstStyle/>
          <a:p>
            <a:pPr marL="0" indent="0">
              <a:buNone/>
            </a:pPr>
            <a:r>
              <a:rPr lang="pl-PL" sz="2400" b="1" dirty="0"/>
              <a:t>I. Wystawianie faktur</a:t>
            </a:r>
          </a:p>
          <a:p>
            <a:pPr marL="457200" indent="-457200">
              <a:buFont typeface="+mj-lt"/>
              <a:buAutoNum type="alphaLcParenR"/>
            </a:pPr>
            <a:r>
              <a:rPr lang="pl-PL" sz="2400" dirty="0"/>
              <a:t>Należy ustalić, kto wystawia faktury – wyznaczyć odpowiednią osobę (osoby) i nadać im odpowiednie uprawnienia do działania w KSeF.</a:t>
            </a:r>
          </a:p>
          <a:p>
            <a:pPr marL="457200" indent="-457200">
              <a:buFont typeface="+mj-lt"/>
              <a:buAutoNum type="alphaLcParenR"/>
            </a:pPr>
            <a:r>
              <a:rPr lang="pl-PL" sz="2400" dirty="0"/>
              <a:t>Należy ustalić, w jakim systemie będą wystawiane faktury (MF, ERP, aplikacja API itp.).</a:t>
            </a:r>
          </a:p>
          <a:p>
            <a:pPr marL="457200" indent="-457200">
              <a:buFont typeface="+mj-lt"/>
              <a:buAutoNum type="alphaLcParenR"/>
            </a:pPr>
            <a:r>
              <a:rPr lang="pl-PL" sz="2400" dirty="0"/>
              <a:t>W przypadku biura rachunkowego należy określić, czy biuro ma dostęp do KSeF w imieniu klienta i dysponuje pełnymi uprawnieniami, a także sposób zarządzania tymi uprawnieniami.</a:t>
            </a:r>
          </a:p>
          <a:p>
            <a:pPr marL="457200" indent="-457200">
              <a:buFont typeface="+mj-lt"/>
              <a:buAutoNum type="alphaLcParenR"/>
            </a:pPr>
            <a:r>
              <a:rPr lang="pl-PL" sz="2400" dirty="0"/>
              <a:t>Należy określić procedurę postępowania w trybach offline i awaryjnych, jeśli wystąpi brak dostępu do systemu KSeF.</a:t>
            </a:r>
          </a:p>
        </p:txBody>
      </p:sp>
      <p:pic>
        <p:nvPicPr>
          <p:cNvPr id="5" name="Obraz 4">
            <a:extLst>
              <a:ext uri="{FF2B5EF4-FFF2-40B4-BE49-F238E27FC236}">
                <a16:creationId xmlns:a16="http://schemas.microsoft.com/office/drawing/2014/main" id="{649D8297-073C-5E2E-AB7A-9B39C6FF2D96}"/>
              </a:ext>
            </a:extLst>
          </p:cNvPr>
          <p:cNvPicPr>
            <a:picLocks noChangeAspect="1"/>
          </p:cNvPicPr>
          <p:nvPr/>
        </p:nvPicPr>
        <p:blipFill>
          <a:blip r:embed="rId2"/>
          <a:stretch>
            <a:fillRect/>
          </a:stretch>
        </p:blipFill>
        <p:spPr>
          <a:xfrm>
            <a:off x="-1" y="6545244"/>
            <a:ext cx="12192001" cy="78658"/>
          </a:xfrm>
          <a:prstGeom prst="rect">
            <a:avLst/>
          </a:prstGeom>
        </p:spPr>
      </p:pic>
      <p:pic>
        <p:nvPicPr>
          <p:cNvPr id="6" name="Obraz 5">
            <a:extLst>
              <a:ext uri="{FF2B5EF4-FFF2-40B4-BE49-F238E27FC236}">
                <a16:creationId xmlns:a16="http://schemas.microsoft.com/office/drawing/2014/main" id="{7F4580C2-1227-470E-D476-F5838E06A339}"/>
              </a:ext>
            </a:extLst>
          </p:cNvPr>
          <p:cNvPicPr>
            <a:picLocks noChangeAspect="1"/>
          </p:cNvPicPr>
          <p:nvPr/>
        </p:nvPicPr>
        <p:blipFill>
          <a:blip r:embed="rId3"/>
          <a:stretch>
            <a:fillRect/>
          </a:stretch>
        </p:blipFill>
        <p:spPr>
          <a:xfrm>
            <a:off x="-1" y="170718"/>
            <a:ext cx="12192001" cy="1064403"/>
          </a:xfrm>
          <a:prstGeom prst="rect">
            <a:avLst/>
          </a:prstGeom>
        </p:spPr>
      </p:pic>
      <p:sp>
        <p:nvSpPr>
          <p:cNvPr id="9" name="Tytuł 1">
            <a:extLst>
              <a:ext uri="{FF2B5EF4-FFF2-40B4-BE49-F238E27FC236}">
                <a16:creationId xmlns:a16="http://schemas.microsoft.com/office/drawing/2014/main" id="{3DD7037F-B7E0-D959-BCF4-F5BDF2FB3034}"/>
              </a:ext>
            </a:extLst>
          </p:cNvPr>
          <p:cNvSpPr>
            <a:spLocks noGrp="1"/>
          </p:cNvSpPr>
          <p:nvPr>
            <p:ph type="title"/>
          </p:nvPr>
        </p:nvSpPr>
        <p:spPr>
          <a:xfrm>
            <a:off x="838200" y="1016000"/>
            <a:ext cx="10515600" cy="674688"/>
          </a:xfrm>
        </p:spPr>
        <p:txBody>
          <a:bodyPr>
            <a:noAutofit/>
          </a:bodyPr>
          <a:lstStyle/>
          <a:p>
            <a:pPr algn="ctr"/>
            <a:r>
              <a:rPr lang="pl-PL" sz="3200" b="1" dirty="0">
                <a:latin typeface="+mn-lt"/>
              </a:rPr>
              <a:t>Procedura wewnętrzna wdrażania i obsługi KSeF</a:t>
            </a:r>
            <a:endParaRPr lang="en-US" sz="3200" b="1" dirty="0">
              <a:latin typeface="+mn-lt"/>
            </a:endParaRPr>
          </a:p>
        </p:txBody>
      </p:sp>
    </p:spTree>
    <p:extLst>
      <p:ext uri="{BB962C8B-B14F-4D97-AF65-F5344CB8AC3E}">
        <p14:creationId xmlns:p14="http://schemas.microsoft.com/office/powerpoint/2010/main" val="83979388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6312</TotalTime>
  <Words>13930</Words>
  <Application>Microsoft Office PowerPoint</Application>
  <PresentationFormat>Panoramiczny</PresentationFormat>
  <Paragraphs>821</Paragraphs>
  <Slides>116</Slides>
  <Notes>0</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116</vt:i4>
      </vt:variant>
    </vt:vector>
  </HeadingPairs>
  <TitlesOfParts>
    <vt:vector size="120" baseType="lpstr">
      <vt:lpstr>Arial</vt:lpstr>
      <vt:lpstr>Calibri</vt:lpstr>
      <vt:lpstr>Calibri Light</vt:lpstr>
      <vt:lpstr>Motyw pakietu Office</vt:lpstr>
      <vt:lpstr>Obowiązkowy KSeF: jak wdrożyć go bezpiecznie i bez paraliżu fakturowania – szkolenie on-line  Szkolenie prowadzi: Justyna Zając-Wysocka       </vt:lpstr>
      <vt:lpstr>KSeF</vt:lpstr>
      <vt:lpstr>Prezentacja programu PowerPoint</vt:lpstr>
      <vt:lpstr>KSeF</vt:lpstr>
      <vt:lpstr>Terminy w KSeF</vt:lpstr>
      <vt:lpstr>Wyłączenia z KSeF</vt:lpstr>
      <vt:lpstr>Korzystanie z KSeF</vt:lpstr>
      <vt:lpstr>Korzystanie z KSeF</vt:lpstr>
      <vt:lpstr>Uwierzytelnianie z KSeF</vt:lpstr>
      <vt:lpstr>Uwierzytelnienie oraz uprawnienia w KSeF w przypadku śmierci podatnika</vt:lpstr>
      <vt:lpstr>Uwierzytelnienie oraz uprawnienia w KSeF w przypadku likwidacji lub zawieszenia działalności</vt:lpstr>
      <vt:lpstr>Uwierzytelnienie oraz uprawnienia w KSeF w przypadku przedsiębiorstwa w spadku</vt:lpstr>
      <vt:lpstr>Uwierzytelnienie oraz uprawnienia w KSeF w przypadku przekształceń spółek</vt:lpstr>
      <vt:lpstr>Certyfikat KSeF</vt:lpstr>
      <vt:lpstr>Uprawnienia w KSeF</vt:lpstr>
      <vt:lpstr>Zawiadomienie o nadaniu lub odebraniu uprawnień do korzystania z krajowego systemu e-faktur – wzór:</vt:lpstr>
      <vt:lpstr>Zawiadomienie o nadaniu lub odebraniu uprawnień do korzystania z krajowego systemu e-faktur – wzór:</vt:lpstr>
      <vt:lpstr>Zawiadomienie o nadaniu lub odebraniu uprawnień do korzystania z krajowego systemu e-faktur – wzór:</vt:lpstr>
      <vt:lpstr>Zawiadomienie o nadaniu lub odebraniu uprawnień do korzystania z krajowego systemu e-faktur – wzór:</vt:lpstr>
      <vt:lpstr>Zmiany w składaniu ZAW-FA</vt:lpstr>
      <vt:lpstr>Faktura ustrukturyzowana</vt:lpstr>
      <vt:lpstr>Data wystawienia faktury ustrukturyzowanej</vt:lpstr>
      <vt:lpstr>Wystawianie faktury ustrukturyzowanej</vt:lpstr>
      <vt:lpstr>Faktura ustrukturyzowana w KSeF</vt:lpstr>
      <vt:lpstr>Potwierdzenie transakcji</vt:lpstr>
      <vt:lpstr>Potwierdzenie transakcji</vt:lpstr>
      <vt:lpstr>Potwierdzenie transakcji</vt:lpstr>
      <vt:lpstr>Przykładowe potwierdzenie transakcji</vt:lpstr>
      <vt:lpstr>Struktura logiczna FA(3)</vt:lpstr>
      <vt:lpstr>Faktura przy sprzedaży zwolnionej</vt:lpstr>
      <vt:lpstr>Faktura walutowa</vt:lpstr>
      <vt:lpstr>Faktura zaliczkowa</vt:lpstr>
      <vt:lpstr>Faktura rozliczająca</vt:lpstr>
      <vt:lpstr>Faktura końcowa „zerowa” </vt:lpstr>
      <vt:lpstr>Faktura VAT marża</vt:lpstr>
      <vt:lpstr>Faktura VAT marża</vt:lpstr>
      <vt:lpstr>Faktura uproszczona do 450 zł</vt:lpstr>
      <vt:lpstr>Faktura uproszczona do 450 zł</vt:lpstr>
      <vt:lpstr>Faktura WDT i eksport towarów</vt:lpstr>
      <vt:lpstr>Faktura korygująca</vt:lpstr>
      <vt:lpstr>Faktura korygująca</vt:lpstr>
      <vt:lpstr>Faktura korygująca</vt:lpstr>
      <vt:lpstr>Faktura korygująca</vt:lpstr>
      <vt:lpstr>Faktura korygująca</vt:lpstr>
      <vt:lpstr>Faktura korygująca</vt:lpstr>
      <vt:lpstr>Kwota należności ogółem</vt:lpstr>
      <vt:lpstr>Wydatki pracownicze</vt:lpstr>
      <vt:lpstr>Wydatki pracownicze</vt:lpstr>
      <vt:lpstr>Narzędzie do korzystania z KSeF</vt:lpstr>
      <vt:lpstr>Numer KSeF</vt:lpstr>
      <vt:lpstr>Urzędowe Poświadczenie Odbioru</vt:lpstr>
      <vt:lpstr>Prezentacja programu PowerPoint</vt:lpstr>
      <vt:lpstr>Urzędowe Poświadczenie Odbioru</vt:lpstr>
      <vt:lpstr>Urzędowe Poświadczenie Odbioru</vt:lpstr>
      <vt:lpstr>Otrzymywanie faktur w KSeF</vt:lpstr>
      <vt:lpstr>Otrzymywanie faktur w KSeF</vt:lpstr>
      <vt:lpstr>Faktura w postaci uzgodnionej</vt:lpstr>
      <vt:lpstr>Faktura w postaci uzgodnionej</vt:lpstr>
      <vt:lpstr>Kody weryfikujące</vt:lpstr>
      <vt:lpstr>Załączniki do faktur w KSeF</vt:lpstr>
      <vt:lpstr>Samofakturowanie</vt:lpstr>
      <vt:lpstr>Samofakturowanie</vt:lpstr>
      <vt:lpstr>Samofakturowanie</vt:lpstr>
      <vt:lpstr>Samofakturowanie z podmiotem z UE</vt:lpstr>
      <vt:lpstr>Samofakturowanie z podmiotem z UE</vt:lpstr>
      <vt:lpstr>Tryb OFFLINE</vt:lpstr>
      <vt:lpstr>Tryb offline24</vt:lpstr>
      <vt:lpstr>Tryb offline24</vt:lpstr>
      <vt:lpstr>Tryb offline – niedostępność KSeF</vt:lpstr>
      <vt:lpstr>Tryb offline – niedostępność KSeF</vt:lpstr>
      <vt:lpstr>Tryb offline – awaria</vt:lpstr>
      <vt:lpstr>Tryb offline – awaria</vt:lpstr>
      <vt:lpstr>Awaria całkowita</vt:lpstr>
      <vt:lpstr>Awaria całkowita</vt:lpstr>
      <vt:lpstr>Identyfikator zbiorczy</vt:lpstr>
      <vt:lpstr>Zgłaszanie nadużyć</vt:lpstr>
      <vt:lpstr>Ukrywanie faktury zakupowej</vt:lpstr>
      <vt:lpstr>Faktury VAT RR</vt:lpstr>
      <vt:lpstr>Faktury w JST</vt:lpstr>
      <vt:lpstr>Faktury w JST</vt:lpstr>
      <vt:lpstr>Faktury w JST</vt:lpstr>
      <vt:lpstr>KSeF w grupie VAT</vt:lpstr>
      <vt:lpstr>KSeF w grupie VAT</vt:lpstr>
      <vt:lpstr>KSeF w grupie VAT</vt:lpstr>
      <vt:lpstr>KSeF w grupie VAT</vt:lpstr>
      <vt:lpstr>Przedstawiciel podatkowy</vt:lpstr>
      <vt:lpstr>Przedstawiciel podatkowy</vt:lpstr>
      <vt:lpstr>Komornik sądowy</vt:lpstr>
      <vt:lpstr>Komornik sądowy</vt:lpstr>
      <vt:lpstr>Organ egzekucyjny</vt:lpstr>
      <vt:lpstr>Organ egzekucyjny</vt:lpstr>
      <vt:lpstr>Odliczenie podatku VAT z faktur wystawionych poza KSeF</vt:lpstr>
      <vt:lpstr>Podwójnie wystawiona faktura</vt:lpstr>
      <vt:lpstr>Podwójnie wystawiona faktura</vt:lpstr>
      <vt:lpstr>Przypadki, w których nie ma obowiązku wystawiania faktur ustrukturyzowanych</vt:lpstr>
      <vt:lpstr>Przypadki, w których nie ma obowiązku wystawiania faktur ustrukturyzowanych</vt:lpstr>
      <vt:lpstr>Kary za brak KSeF</vt:lpstr>
      <vt:lpstr>Kary za brak KSeF</vt:lpstr>
      <vt:lpstr>Procedura wewnętrzna wdrażania i obsługi KSeF</vt:lpstr>
      <vt:lpstr>Procedura wewnętrzna wdrażania i obsługi KSeF</vt:lpstr>
      <vt:lpstr>Procedura wewnętrzna wdrażania i obsługi KSeF</vt:lpstr>
      <vt:lpstr>Procedura wewnętrzna wdrażania i obsługi KSeF</vt:lpstr>
      <vt:lpstr>Procedura wewnętrzna wdrażania i obsługi KSeF</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lpstr>KSeF – interpretacje Dyrektora KIS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Małopolski Instytut Studiów Podatkowych</dc:creator>
  <cp:lastModifiedBy>Stanisław Woźniak</cp:lastModifiedBy>
  <cp:revision>241</cp:revision>
  <dcterms:created xsi:type="dcterms:W3CDTF">2024-12-03T10:39:21Z</dcterms:created>
  <dcterms:modified xsi:type="dcterms:W3CDTF">2026-02-12T13:55:14Z</dcterms:modified>
</cp:coreProperties>
</file>